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3"/>
  </p:notesMasterIdLst>
  <p:handoutMasterIdLst>
    <p:handoutMasterId r:id="rId24"/>
  </p:handoutMasterIdLst>
  <p:sldIdLst>
    <p:sldId id="559" r:id="rId2"/>
    <p:sldId id="694" r:id="rId3"/>
    <p:sldId id="629" r:id="rId4"/>
    <p:sldId id="696" r:id="rId5"/>
    <p:sldId id="697" r:id="rId6"/>
    <p:sldId id="698" r:id="rId7"/>
    <p:sldId id="678" r:id="rId8"/>
    <p:sldId id="684" r:id="rId9"/>
    <p:sldId id="699" r:id="rId10"/>
    <p:sldId id="700" r:id="rId11"/>
    <p:sldId id="701" r:id="rId12"/>
    <p:sldId id="702" r:id="rId13"/>
    <p:sldId id="670" r:id="rId14"/>
    <p:sldId id="687" r:id="rId15"/>
    <p:sldId id="669" r:id="rId16"/>
    <p:sldId id="691" r:id="rId17"/>
    <p:sldId id="703" r:id="rId18"/>
    <p:sldId id="704" r:id="rId19"/>
    <p:sldId id="705" r:id="rId20"/>
    <p:sldId id="693" r:id="rId21"/>
    <p:sldId id="548" r:id="rId22"/>
  </p:sldIdLst>
  <p:sldSz cx="10333038" cy="820896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7"/>
    <a:srgbClr val="000000"/>
    <a:srgbClr val="CCFF99"/>
    <a:srgbClr val="339933"/>
    <a:srgbClr val="FF3300"/>
    <a:srgbClr val="00CC66"/>
    <a:srgbClr val="0000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9652" autoAdjust="0"/>
  </p:normalViewPr>
  <p:slideViewPr>
    <p:cSldViewPr snapToGrid="0">
      <p:cViewPr>
        <p:scale>
          <a:sx n="80" d="100"/>
          <a:sy n="80" d="100"/>
        </p:scale>
        <p:origin x="-2136" y="-306"/>
      </p:cViewPr>
      <p:guideLst>
        <p:guide orient="horz" pos="2586"/>
        <p:guide pos="3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0.14742646038172968"/>
          <c:y val="0.15901885706099353"/>
          <c:w val="0.76176472793436567"/>
          <c:h val="0.688081088710150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explosion val="1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explosion val="6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explosion val="10"/>
            <c:spPr>
              <a:solidFill>
                <a:srgbClr val="FFEEB7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explosion val="1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explosion val="13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3.4975278918923096E-2"/>
                  <c:y val="-0.101925098919654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Дошкольные образовательные </a:t>
                    </a:r>
                    <a:r>
                      <a:rPr lang="ru-RU" dirty="0" smtClean="0"/>
                      <a:t>организации</a:t>
                    </a:r>
                    <a:r>
                      <a:rPr lang="ru-RU" baseline="0" dirty="0" smtClean="0"/>
                      <a:t> – </a:t>
                    </a:r>
                    <a:r>
                      <a:rPr lang="ru-RU" dirty="0" smtClean="0"/>
                      <a:t>3,</a:t>
                    </a:r>
                  </a:p>
                  <a:p>
                    <a:r>
                      <a:rPr lang="ru-RU" dirty="0" smtClean="0"/>
                      <a:t>30</a:t>
                    </a:r>
                    <a:r>
                      <a:rPr lang="ru-RU" dirty="0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1.2006528254010202E-2"/>
                  <c:y val="5.8781463485761576E-2"/>
                </c:manualLayout>
              </c:layout>
              <c:tx>
                <c:rich>
                  <a:bodyPr/>
                  <a:lstStyle/>
                  <a:p>
                    <a:pPr>
                      <a:defRPr sz="1350"/>
                    </a:pPr>
                    <a:r>
                      <a:rPr lang="ru-RU" sz="1350" dirty="0"/>
                      <a:t>Общеобразовательные </a:t>
                    </a:r>
                    <a:r>
                      <a:rPr lang="ru-RU" sz="1350" dirty="0" smtClean="0"/>
                      <a:t>организации</a:t>
                    </a:r>
                    <a:r>
                      <a:rPr lang="ru-RU" sz="1350" baseline="0" dirty="0" smtClean="0"/>
                      <a:t> – </a:t>
                    </a:r>
                    <a:r>
                      <a:rPr lang="ru-RU" sz="1350" dirty="0" smtClean="0"/>
                      <a:t>2, </a:t>
                    </a:r>
                    <a:r>
                      <a:rPr lang="ru-RU" sz="1350" dirty="0"/>
                      <a:t>20%</a:t>
                    </a:r>
                  </a:p>
                </c:rich>
              </c:tx>
              <c:spPr/>
              <c:showVal val="1"/>
              <c:showCatName val="1"/>
              <c:showPercent val="1"/>
            </c:dLbl>
            <c:dLbl>
              <c:idx val="2"/>
              <c:layout>
                <c:manualLayout>
                  <c:x val="-5.3654948866806072E-2"/>
                  <c:y val="-2.29749532698844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Профессиональные образовательные </a:t>
                    </a:r>
                    <a:r>
                      <a:rPr lang="ru-RU" dirty="0" smtClean="0"/>
                      <a:t>организации</a:t>
                    </a:r>
                    <a:r>
                      <a:rPr lang="ru-RU" baseline="0" dirty="0" smtClean="0"/>
                      <a:t> –</a:t>
                    </a:r>
                    <a:r>
                      <a:rPr lang="ru-RU" dirty="0" smtClean="0"/>
                      <a:t> 2,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20%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8.0990188773453857E-4"/>
                  <c:y val="-5.3499630628580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Специализированные </a:t>
                    </a:r>
                    <a:r>
                      <a:rPr lang="ru-RU"/>
                      <a:t>образовательные </a:t>
                    </a:r>
                    <a:r>
                      <a:rPr lang="ru-RU" smtClean="0"/>
                      <a:t>организации –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2,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 dirty="0"/>
                      <a:t>20%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6.9271308165565884E-2"/>
                  <c:y val="-5.711466114781979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Организации высшего </a:t>
                    </a:r>
                    <a:r>
                      <a:rPr lang="ru-RU" smtClean="0"/>
                      <a:t>образования</a:t>
                    </a:r>
                    <a:r>
                      <a:rPr lang="ru-RU" baseline="0" smtClean="0"/>
                      <a:t> –</a:t>
                    </a:r>
                    <a:r>
                      <a:rPr lang="ru-RU" smtClean="0"/>
                      <a:t> 1,</a:t>
                    </a:r>
                  </a:p>
                  <a:p>
                    <a:r>
                      <a:rPr lang="ru-RU" smtClean="0"/>
                      <a:t>10</a:t>
                    </a:r>
                    <a:r>
                      <a:rPr lang="ru-RU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Профессиональные образовательные организации</c:v>
                </c:pt>
                <c:pt idx="3">
                  <c:v>Специализированные образовательные организации</c:v>
                </c:pt>
                <c:pt idx="4">
                  <c:v>Организации высшего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0.60294</cdr:x>
      <cdr:y>0.88407</cdr:y>
    </cdr:from>
    <cdr:to>
      <cdr:x>0.63971</cdr:x>
      <cdr:y>0.9556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0856" y="5202150"/>
          <a:ext cx="362857" cy="420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0.08529</cdr:x>
      <cdr:y>0.06516</cdr:y>
    </cdr:from>
    <cdr:to>
      <cdr:x>0.17941</cdr:x>
      <cdr:y>0.13176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1828" y="383407"/>
          <a:ext cx="928914" cy="39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1E3274-635F-43C1-BC8D-F36A414795A8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ADA10B-2798-472A-9B03-45F368139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75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76613" y="506413"/>
            <a:ext cx="3192462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11513"/>
            <a:ext cx="729456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0" tIns="46005" rIns="92010" bIns="4600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E3A32F-7E33-436E-A878-A0BB0ED27D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3352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7B88E7B-939F-4B11-9F5F-163941404F17}" type="slidenum">
              <a:rPr lang="ru-RU" altLang="ru-RU" sz="1200">
                <a:latin typeface="Times New Roman" pitchFamily="18" charset="0"/>
              </a:rPr>
              <a:pPr algn="r" eaLnBrk="1" hangingPunct="1"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B5CCFEF-D6BB-4AA4-A96A-2AF11D36111D}" type="slidenum">
              <a:rPr lang="ru-RU" altLang="ru-RU" sz="1200">
                <a:latin typeface="Times New Roman" pitchFamily="18" charset="0"/>
              </a:rPr>
              <a:pPr algn="r" eaLnBrk="1" hangingPunct="1"/>
              <a:t>13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9501A9D-47FD-48D2-B4FF-5ED3D3A1A877}" type="slidenum">
              <a:rPr lang="ru-RU" altLang="ru-RU" sz="1200">
                <a:latin typeface="Times New Roman" pitchFamily="18" charset="0"/>
              </a:rPr>
              <a:pPr algn="r" eaLnBrk="1" hangingPunct="1"/>
              <a:t>14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08CAF25-B710-43F7-B298-3844C7EB574F}" type="slidenum">
              <a:rPr lang="ru-RU" altLang="ru-RU" sz="1200">
                <a:latin typeface="Times New Roman" pitchFamily="18" charset="0"/>
              </a:rPr>
              <a:pPr algn="r" eaLnBrk="1" hangingPunct="1"/>
              <a:t>15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9DB34BF-5CDC-4E46-8B61-B0E8C99A29B2}" type="slidenum">
              <a:rPr lang="ru-RU" altLang="ru-RU" sz="1200">
                <a:latin typeface="Times New Roman" pitchFamily="18" charset="0"/>
              </a:rPr>
              <a:pPr algn="r" eaLnBrk="1" hangingPunct="1"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0" tIns="46005" rIns="92010" bIns="46005" anchor="b"/>
          <a:lstStyle/>
          <a:p>
            <a:pPr algn="r" defTabSz="919163"/>
            <a:fld id="{BFDAC247-E742-4187-AD33-21D79C1FCB01}" type="slidenum">
              <a:rPr lang="ru-RU" altLang="ru-RU" sz="1200">
                <a:latin typeface="Times New Roman" pitchFamily="18" charset="0"/>
              </a:rPr>
              <a:pPr algn="r" defTabSz="919163"/>
              <a:t>19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559DF47-779D-4B56-937D-4ABEC9CB38E7}" type="slidenum">
              <a:rPr lang="ru-RU" altLang="ru-RU" sz="1200">
                <a:latin typeface="Times New Roman" pitchFamily="18" charset="0"/>
              </a:rPr>
              <a:pPr algn="r" eaLnBrk="1" hangingPunct="1"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559DF47-779D-4B56-937D-4ABEC9CB38E7}" type="slidenum">
              <a:rPr lang="ru-RU" altLang="ru-RU" sz="1200">
                <a:latin typeface="Times New Roman" pitchFamily="18" charset="0"/>
              </a:rPr>
              <a:pPr algn="r" eaLnBrk="1" hangingPunct="1"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559DF47-779D-4B56-937D-4ABEC9CB38E7}" type="slidenum">
              <a:rPr lang="ru-RU" altLang="ru-RU" sz="1200">
                <a:latin typeface="Times New Roman" pitchFamily="18" charset="0"/>
              </a:rPr>
              <a:pPr algn="r" eaLnBrk="1" hangingPunct="1"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5634038" y="6423025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defTabSz="919163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9163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9C8ADE-0E3E-4A6B-A0A4-EC151DE1D188}" type="slidenum">
              <a:rPr lang="ru-RU" altLang="ru-RU" sz="1200">
                <a:latin typeface="Times New Roman" pitchFamily="18" charset="0"/>
              </a:rPr>
              <a:pPr algn="r" eaLnBrk="1" hangingPunct="1"/>
              <a:t>12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4700" y="2006600"/>
            <a:ext cx="8783638" cy="21891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9400" y="4651375"/>
            <a:ext cx="7234238" cy="2098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339F-0351-4531-AF07-139FACD0F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77014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47B4-3D74-4579-8409-8438C50FD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619372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455613"/>
            <a:ext cx="93011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952" tIns="52976" rIns="105952" bIns="529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2371725"/>
            <a:ext cx="93011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952" tIns="52976" rIns="105952" bIns="52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15938" y="7475538"/>
            <a:ext cx="2411412" cy="569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5952" tIns="52976" rIns="105952" bIns="529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0600" y="7475538"/>
            <a:ext cx="3271838" cy="569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5952" tIns="52976" rIns="105952" bIns="52976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5688" y="7475538"/>
            <a:ext cx="2411412" cy="569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5952" tIns="52976" rIns="105952" bIns="529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6910C0-9FBA-4CB7-AAF2-E3382B17C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96875" indent="-396875" algn="l" defTabSz="10588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860425" indent="-330200" algn="l" defTabSz="10588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marL="1323975" indent="-265113" algn="l" defTabSz="10588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marL="1854200" indent="-265113" algn="l" defTabSz="10588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marL="2384425" indent="-265113" algn="l" defTabSz="10588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841625" indent="-265113" algn="l" defTabSz="10588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98825" indent="-265113" algn="l" defTabSz="10588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56025" indent="-265113" algn="l" defTabSz="10588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213225" indent="-265113" algn="l" defTabSz="10588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99BBECAE-540F-428C-A0FD-8BEC1DFF9ED1}" type="slidenum">
              <a:rPr lang="ru-RU" altLang="ru-RU"/>
              <a:pPr defTabSz="1058863">
                <a:defRPr/>
              </a:pPr>
              <a:t>1</a:t>
            </a:fld>
            <a:endParaRPr lang="ru-RU" alt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1581150"/>
            <a:ext cx="10333038" cy="5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/>
          <a:p>
            <a:pPr algn="ctr" eaLnBrk="1" hangingPunct="1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Доклад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заместителя начальника управления надзорной деятельности и профилактической работы Главного управления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МЧС России по ХМАО-Югре</a:t>
            </a:r>
          </a:p>
          <a:p>
            <a:pPr algn="ctr" eaLnBrk="1" hangingPunct="1">
              <a:spcBef>
                <a:spcPts val="1800"/>
              </a:spcBef>
              <a:spcAft>
                <a:spcPts val="1800"/>
              </a:spcAft>
            </a:pPr>
            <a:r>
              <a:rPr lang="ru-RU" altLang="ru-RU" sz="3000" b="1" dirty="0">
                <a:latin typeface="Times New Roman" pitchFamily="18" charset="0"/>
                <a:cs typeface="Times New Roman" pitchFamily="18" charset="0"/>
              </a:rPr>
              <a:t>Мочиевского Сергея Владимировича</a:t>
            </a:r>
          </a:p>
          <a:p>
            <a:pPr algn="ctr" eaLnBrk="1" hangingPunct="1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 теме: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«О результатах надзора за соблюдением законодательства в области пожарной безопасности на объектах образования в 2019 году»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5000"/>
              </a:lnSpc>
            </a:pP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 descr="флаг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1150"/>
            <a:ext cx="28400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AE17"/>
              </a:clrFrom>
              <a:clrTo>
                <a:srgbClr val="D6AE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4813"/>
            <a:ext cx="2571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2" descr="Герб ГУ 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96850"/>
            <a:ext cx="17573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10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10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Возможные последствия неисправности устройств для самозакрывания дверей лестничных клеток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050" name="Picture 2" descr="\\10.97.158.250\обмен\ГУ\УНД\3.ООНиПМ\1. СОТРУДНИКИ\7. Рудакова-Березина\девятиэта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563"/>
            <a:ext cx="10333038" cy="6629400"/>
          </a:xfrm>
          <a:prstGeom prst="rect">
            <a:avLst/>
          </a:prstGeom>
          <a:noFill/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86" b="20555"/>
          <a:stretch>
            <a:fillRect/>
          </a:stretch>
        </p:blipFill>
        <p:spPr bwMode="auto">
          <a:xfrm>
            <a:off x="123825" y="1704974"/>
            <a:ext cx="3340595" cy="257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 bwMode="auto">
          <a:xfrm>
            <a:off x="3457575" y="4257675"/>
            <a:ext cx="1847850" cy="105727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11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11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Примеры размещения посторонних материалов</a:t>
            </a:r>
          </a:p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путях эвакуации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050" name="Picture 2" descr="C:\Users\gpn106\Desktop\puti_evacu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92" y="1876300"/>
            <a:ext cx="4340720" cy="5799201"/>
          </a:xfrm>
          <a:prstGeom prst="rect">
            <a:avLst/>
          </a:prstGeom>
          <a:noFill/>
        </p:spPr>
      </p:pic>
      <p:pic>
        <p:nvPicPr>
          <p:cNvPr id="2051" name="Picture 3" descr="C:\Users\gpn106\Desktop\puti_ev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525" y="1886841"/>
            <a:ext cx="4334494" cy="57908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12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12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Установка систем и устройств контроля доступа в здания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6" name="Picture 2" descr="Картинки по запросу &quot;турникеты в школе нарушение требований пожарной безопаснос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751" y="2919348"/>
            <a:ext cx="4990276" cy="3742707"/>
          </a:xfrm>
          <a:prstGeom prst="rect">
            <a:avLst/>
          </a:prstGeom>
          <a:noFill/>
        </p:spPr>
      </p:pic>
      <p:pic>
        <p:nvPicPr>
          <p:cNvPr id="1026" name="Picture 2" descr="C:\Users\gpn106\Desktop\220px-Турникет-трипод_пояс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18" y="2197637"/>
            <a:ext cx="3824706" cy="50938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34C167E0-9B0E-4975-96E1-07C047B03912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13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69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D2A21BA5-EE2E-43CD-AA67-70845A4E26E2}" type="slidenum">
              <a:rPr lang="ru-RU" altLang="ru-RU"/>
              <a:pPr defTabSz="1058863">
                <a:defRPr/>
              </a:pPr>
              <a:t>13</a:t>
            </a:fld>
            <a:endParaRPr lang="ru-RU" alt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"/>
            <a:ext cx="10333038" cy="125878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Требования, предъявляемые к электрооборудованию</a:t>
            </a: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79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80" name="Прямоугольник 23"/>
          <p:cNvSpPr>
            <a:spLocks noChangeArrowheads="1"/>
          </p:cNvSpPr>
          <p:nvPr/>
        </p:nvSpPr>
        <p:spPr bwMode="auto">
          <a:xfrm>
            <a:off x="4880758" y="1745673"/>
            <a:ext cx="528452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u="sng" dirty="0" smtClean="0"/>
              <a:t>Правила </a:t>
            </a:r>
            <a:r>
              <a:rPr lang="ru-RU" altLang="ru-RU" sz="2200" b="1" u="sng" dirty="0"/>
              <a:t>противопожарного режима в Российской </a:t>
            </a:r>
            <a:r>
              <a:rPr lang="ru-RU" altLang="ru-RU" sz="2200" b="1" u="sng" dirty="0" smtClean="0"/>
              <a:t>Федерации:</a:t>
            </a:r>
          </a:p>
          <a:p>
            <a:pPr algn="ctr" eaLnBrk="1" hangingPunct="1"/>
            <a:endParaRPr lang="ru-RU" altLang="ru-RU" sz="2200" b="1" u="sng" dirty="0" smtClean="0"/>
          </a:p>
          <a:p>
            <a:pPr indent="363538" eaLnBrk="1" hangingPunct="1">
              <a:lnSpc>
                <a:spcPct val="150000"/>
              </a:lnSpc>
            </a:pPr>
            <a:r>
              <a:rPr lang="ru-RU" altLang="ru-RU" sz="2200" dirty="0" smtClean="0"/>
              <a:t>п. 42 – запрещается: </a:t>
            </a:r>
          </a:p>
          <a:p>
            <a:pPr indent="363538" eaLnBrk="1" hangingPunct="1">
              <a:lnSpc>
                <a:spcPct val="150000"/>
              </a:lnSpc>
            </a:pPr>
            <a:endParaRPr lang="ru-RU" altLang="ru-RU" sz="900" dirty="0" smtClean="0"/>
          </a:p>
          <a:p>
            <a:pPr indent="363538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sz="2200" dirty="0" smtClean="0"/>
              <a:t>эксплуатировать электропровода и кабели с видимыми нарушениями изоляции;</a:t>
            </a:r>
          </a:p>
          <a:p>
            <a:pPr indent="363538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sz="2200" dirty="0" smtClean="0"/>
              <a:t>пользоваться электроприборами с повреждениями;</a:t>
            </a:r>
          </a:p>
          <a:p>
            <a:pPr indent="363538" algn="just" eaLnBrk="1" hangingPunct="1">
              <a:lnSpc>
                <a:spcPct val="150000"/>
              </a:lnSpc>
            </a:pPr>
            <a:endParaRPr lang="ru-RU" altLang="ru-RU" sz="900" dirty="0" smtClean="0"/>
          </a:p>
          <a:p>
            <a:pPr indent="363538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sz="2200" dirty="0" smtClean="0"/>
              <a:t>эксплуатировать светильники со снятыми колпаками (рассеивателями).</a:t>
            </a:r>
          </a:p>
        </p:txBody>
      </p:sp>
      <p:pic>
        <p:nvPicPr>
          <p:cNvPr id="5123" name="Picture 3" descr="C:\Users\gpn106\Desktop\Коллегия Службы по контролю и надзору 20.02.2019\Картинки на слайды\7 светиль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93" y="1717966"/>
            <a:ext cx="4551837" cy="3802742"/>
          </a:xfrm>
          <a:prstGeom prst="rect">
            <a:avLst/>
          </a:prstGeom>
          <a:noFill/>
        </p:spPr>
      </p:pic>
      <p:pic>
        <p:nvPicPr>
          <p:cNvPr id="1026" name="Picture 2" descr="C:\Users\gpn106\Desktop\Коллегия Службы по контролю и надзору 20.02.2019\Картинки на слайды\7 Кабели с нарушениями изоляц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72" y="5520645"/>
            <a:ext cx="4565834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7150CB29-2B20-4DE3-B6DE-442B9946F5ED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14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5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9733C769-AD35-4909-AF66-C4B862B9B050}" type="slidenum">
              <a:rPr lang="ru-RU" altLang="ru-RU"/>
              <a:pPr defTabSz="1058863">
                <a:defRPr/>
              </a:pPr>
              <a:t>14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"/>
            <a:ext cx="10333038" cy="1401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системам и средствам автоматической противопожарной защиты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зданий и внутреннему противопожарному водопроводу</a:t>
            </a: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6" name="Picture 2" descr="C:\Users\gpn106\Desktop\Коллегия Службы по контролю и надзору 20.02.2019\Картинки на слайды\8 водопр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93" y="3957639"/>
            <a:ext cx="3272856" cy="2181904"/>
          </a:xfrm>
          <a:prstGeom prst="rect">
            <a:avLst/>
          </a:prstGeom>
          <a:noFill/>
        </p:spPr>
      </p:pic>
      <p:pic>
        <p:nvPicPr>
          <p:cNvPr id="17" name="Picture 4" descr="C:\Users\gpn106\Desktop\Коллегия Службы по контролю и надзору 20.02.2019\Картинки на слайды\7 Вых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960" y="6220504"/>
            <a:ext cx="3282496" cy="1791382"/>
          </a:xfrm>
          <a:prstGeom prst="rect">
            <a:avLst/>
          </a:prstGeom>
          <a:noFill/>
        </p:spPr>
      </p:pic>
      <p:pic>
        <p:nvPicPr>
          <p:cNvPr id="18" name="Picture 5" descr="C:\Users\gpn106\Desktop\Коллегия Службы по контролю и надзору 20.02.2019\Картинки на слайды\8 извеща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096" y="1669143"/>
            <a:ext cx="3259818" cy="219735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686629" y="1543792"/>
            <a:ext cx="664640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ctr"/>
            <a:r>
              <a:rPr lang="ru-RU" altLang="ru-RU" sz="2000" b="1" u="sng" dirty="0" smtClean="0"/>
              <a:t>Правила противопожарного режима</a:t>
            </a:r>
          </a:p>
          <a:p>
            <a:pPr indent="363538" algn="ctr"/>
            <a:r>
              <a:rPr lang="ru-RU" altLang="ru-RU" sz="2000" b="1" u="sng" dirty="0" smtClean="0"/>
              <a:t>в Российской Федерации:</a:t>
            </a:r>
          </a:p>
          <a:p>
            <a:pPr indent="363538" algn="ctr"/>
            <a:endParaRPr lang="ru-RU" altLang="ru-RU" sz="1400" b="1" u="sng" dirty="0" smtClean="0"/>
          </a:p>
          <a:p>
            <a:pPr indent="363538" algn="just"/>
            <a:r>
              <a:rPr lang="ru-RU" sz="2000" b="1" dirty="0" smtClean="0"/>
              <a:t>п. 55 - </a:t>
            </a:r>
            <a:r>
              <a:rPr lang="ru-RU" sz="2000" dirty="0" smtClean="0"/>
              <a:t>руководитель организации обеспечивает исправность, своевременное обслуживание и ремонт внутреннего противопожарного водопровода и организует проведение проверок его работоспособности.</a:t>
            </a:r>
          </a:p>
          <a:p>
            <a:pPr indent="363538" algn="just"/>
            <a:endParaRPr lang="ru-RU" sz="1400" dirty="0" smtClean="0"/>
          </a:p>
          <a:p>
            <a:pPr indent="363538" algn="just"/>
            <a:r>
              <a:rPr lang="ru-RU" sz="2000" b="1" dirty="0" smtClean="0"/>
              <a:t>п. 61</a:t>
            </a:r>
            <a:r>
              <a:rPr lang="ru-RU" sz="2000" dirty="0" smtClean="0"/>
              <a:t> - на объекте защиты должна храниться исполнительная документация на установки и системы противопожарной защиты объекта.</a:t>
            </a:r>
          </a:p>
          <a:p>
            <a:pPr indent="363538" algn="just"/>
            <a:endParaRPr lang="ru-RU" sz="1400" dirty="0" smtClean="0"/>
          </a:p>
          <a:p>
            <a:pPr indent="363538" algn="just"/>
            <a:r>
              <a:rPr lang="ru-RU" sz="2000" b="1" dirty="0" smtClean="0"/>
              <a:t>п. 63 - </a:t>
            </a:r>
            <a:r>
              <a:rPr lang="ru-RU" sz="2000" dirty="0" smtClean="0"/>
              <a:t>руководитель организации обеспечивает  проведение регламентных работ по техническому обслуживанию и планово-предупредительному ремонту систем противопожарной защиты зданий и сооружений (автоматических установок пожарной сигнализации, автоматических (автономных) установок пожаротушения, систем противодымной защиты, систем оповещения людей о пожаре и управления эвакуацией).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CBAB974F-6866-458E-8CC5-7884D4D12701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15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1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1BE66ADB-A050-4B08-BF17-3FE0FA5BD1B7}" type="slidenum">
              <a:rPr lang="ru-RU" altLang="ru-RU" smtClean="0"/>
              <a:pPr defTabSz="1058863">
                <a:defRPr/>
              </a:pPr>
              <a:t>15</a:t>
            </a:fld>
            <a:endParaRPr lang="ru-RU" alt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"/>
            <a:ext cx="10333038" cy="104502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Требования, предъявляемые к планам эвакуации</a:t>
            </a:r>
            <a:endParaRPr lang="ru-RU" altLang="ru-RU" sz="35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2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4676" y="1223160"/>
            <a:ext cx="49223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1" hangingPunct="1"/>
            <a:r>
              <a:rPr lang="ru-RU" altLang="ru-RU" sz="2000" b="1" u="sng" dirty="0" smtClean="0"/>
              <a:t>Правила противопожарного режима в Российской Федерации:</a:t>
            </a:r>
          </a:p>
          <a:p>
            <a:pPr indent="450850" algn="ctr" eaLnBrk="1" hangingPunct="1"/>
            <a:endParaRPr lang="ru-RU" altLang="ru-RU" sz="2000" b="1" u="sng" dirty="0" smtClean="0"/>
          </a:p>
          <a:p>
            <a:pPr indent="450850" algn="just"/>
            <a:r>
              <a:rPr lang="ru-RU" altLang="ru-RU" sz="2000" dirty="0" smtClean="0"/>
              <a:t>п. 7 – в здании или сооружении, кроме жилых домов, в котором может одновременно находиться 50 и более человек, то есть на объекте с массовым пребыванием людей, руководитель организации обеспечивает наличие планов эвакуации людей при пожаре.</a:t>
            </a:r>
          </a:p>
          <a:p>
            <a:endParaRPr lang="ru-RU" sz="2000" b="1" i="1" dirty="0" smtClean="0"/>
          </a:p>
          <a:p>
            <a:endParaRPr lang="ru-RU" sz="2000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39543" y="5379522"/>
            <a:ext cx="396635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altLang="ru-RU" sz="2000" dirty="0" smtClean="0"/>
              <a:t>На плане эвакуации людей при пожаре обозначаются места хранения первичных средств пожаротушения.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025" y="1225115"/>
            <a:ext cx="4507076" cy="384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\\10.97.158.250\обмен\ГУ\УНД\3.ООНиПМ\1. СОТРУДНИКИ\4. Лира\Доклад на Коллегию\План эвакуации\f02-znak-pozharnoy-bezopasnosti-pozharnyy-kr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4253" y="4768665"/>
            <a:ext cx="900000" cy="900000"/>
          </a:xfrm>
          <a:prstGeom prst="rect">
            <a:avLst/>
          </a:prstGeom>
          <a:noFill/>
        </p:spPr>
      </p:pic>
      <p:pic>
        <p:nvPicPr>
          <p:cNvPr id="1029" name="Picture 5" descr="\\10.97.158.250\обмен\ГУ\УНД\3.ООНиПМ\1. СОТРУДНИКИ\4. Лира\Доклад на Коллегию\План эвакуации\ОГНЕТУШИ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16" y="4768666"/>
            <a:ext cx="900000" cy="900000"/>
          </a:xfrm>
          <a:prstGeom prst="rect">
            <a:avLst/>
          </a:prstGeom>
          <a:noFill/>
        </p:spPr>
      </p:pic>
      <p:pic>
        <p:nvPicPr>
          <p:cNvPr id="1031" name="Picture 7" descr="\\10.97.158.250\обмен\ГУ\УНД\3.ООНиПМ\1. СОТРУДНИКИ\4. Лира\Доклад на Коллегию\План эвакуации\Аптеч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1924" y="4754836"/>
            <a:ext cx="900000" cy="897821"/>
          </a:xfrm>
          <a:prstGeom prst="rect">
            <a:avLst/>
          </a:prstGeom>
          <a:noFill/>
        </p:spPr>
      </p:pic>
      <p:pic>
        <p:nvPicPr>
          <p:cNvPr id="1032" name="Picture 8" descr="\\10.97.158.250\обмен\ГУ\УНД\3.ООНиПМ\1. СОТРУДНИКИ\4. Лира\Доклад на Коллегию\План эвакуации\Выход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043" y="6222669"/>
            <a:ext cx="900000" cy="900000"/>
          </a:xfrm>
          <a:prstGeom prst="rect">
            <a:avLst/>
          </a:prstGeom>
          <a:noFill/>
        </p:spPr>
      </p:pic>
      <p:pic>
        <p:nvPicPr>
          <p:cNvPr id="1033" name="Picture 9" descr="\\10.97.158.250\обмен\ГУ\УНД\3.ООНиПМ\1. СОТРУДНИКИ\4. Лира\Доклад на Коллегию\План эвакуации\Кноп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129" y="6217452"/>
            <a:ext cx="900000" cy="900000"/>
          </a:xfrm>
          <a:prstGeom prst="rect">
            <a:avLst/>
          </a:prstGeom>
          <a:noFill/>
        </p:spPr>
      </p:pic>
      <p:pic>
        <p:nvPicPr>
          <p:cNvPr id="1034" name="Picture 10" descr="\\10.97.158.250\обмен\ГУ\УНД\3.ООНиПМ\1. СОТРУДНИКИ\4. Лира\Доклад на Коллегию\План эвакуации\ТЕЛЕФО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6605" y="4721162"/>
            <a:ext cx="900000" cy="900000"/>
          </a:xfrm>
          <a:prstGeom prst="rect">
            <a:avLst/>
          </a:prstGeom>
          <a:noFill/>
        </p:spPr>
      </p:pic>
      <p:pic>
        <p:nvPicPr>
          <p:cNvPr id="1035" name="Picture 11" descr="\\10.97.158.250\обмен\ГУ\УНД\3.ООНиПМ\1. СОТРУДНИКИ\4. Лира\Доклад на Коллегию\План эвакуации\Электрощит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2684" y="6124990"/>
            <a:ext cx="1164978" cy="975712"/>
          </a:xfrm>
          <a:prstGeom prst="rect">
            <a:avLst/>
          </a:prstGeom>
          <a:noFill/>
        </p:spPr>
      </p:pic>
      <p:pic>
        <p:nvPicPr>
          <p:cNvPr id="1036" name="Picture 12" descr="\\10.97.158.250\обмен\ГУ\УНД\3.ООНиПМ\1. СОТРУДНИКИ\4. Лира\Доклад на Коллегию\План эвакуации\Направлени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25346" y="6227989"/>
            <a:ext cx="18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2C4EC33F-FB12-4C5C-BAF6-AED1EF32BE64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16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1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31A147CC-3B90-4858-956A-31CFAB1ACACF}" type="slidenum">
              <a:rPr lang="ru-RU" altLang="ru-RU"/>
              <a:pPr defTabSz="1058863">
                <a:defRPr/>
              </a:pPr>
              <a:t>16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0"/>
            <a:ext cx="10333038" cy="128253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Обучение мерам пожарной безопасности обучающихся образовательных организаций</a:t>
            </a: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471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9" name="TextBox 18"/>
          <p:cNvSpPr txBox="1"/>
          <p:nvPr/>
        </p:nvSpPr>
        <p:spPr>
          <a:xfrm>
            <a:off x="4760685" y="1683655"/>
            <a:ext cx="506548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u="sng" dirty="0" smtClean="0"/>
              <a:t>Федеральный закон Российской Федерации от 21.12.1994 № 69-ФЗ </a:t>
            </a:r>
          </a:p>
          <a:p>
            <a:pPr algn="ctr"/>
            <a:r>
              <a:rPr lang="ru-RU" altLang="ru-RU" sz="2000" b="1" u="sng" dirty="0" smtClean="0"/>
              <a:t>«О пожарной безопасности»:</a:t>
            </a:r>
          </a:p>
          <a:p>
            <a:endParaRPr lang="ru-RU" sz="2000" dirty="0" smtClean="0"/>
          </a:p>
          <a:p>
            <a:pPr indent="363538" algn="just"/>
            <a:r>
              <a:rPr lang="ru-RU" sz="2000" dirty="0" smtClean="0"/>
              <a:t>статья 25 - в образовательных организациях проводится обязательное обучение обучающихся мерам пожарной безопасности. </a:t>
            </a:r>
          </a:p>
          <a:p>
            <a:pPr indent="363538" algn="just"/>
            <a:endParaRPr lang="ru-RU" altLang="ru-RU" sz="2000" b="1" u="sng" dirty="0" smtClean="0"/>
          </a:p>
          <a:p>
            <a:pPr indent="363538" algn="ctr"/>
            <a:r>
              <a:rPr lang="ru-RU" altLang="ru-RU" sz="2000" b="1" u="sng" dirty="0" smtClean="0"/>
              <a:t>Правила противопожарного режима в Российской Федерации:</a:t>
            </a:r>
          </a:p>
          <a:p>
            <a:pPr indent="363538" algn="just"/>
            <a:endParaRPr lang="ru-RU" sz="2000" dirty="0" smtClean="0"/>
          </a:p>
          <a:p>
            <a:pPr indent="363538" algn="just"/>
            <a:r>
              <a:rPr lang="ru-RU" sz="2000" dirty="0" smtClean="0"/>
              <a:t>п. 104 - руководитель образовательной организации организует проведение с учащимися и студентами занятий (бесед) по изучению соответствующих требований пожарной безопасности.</a:t>
            </a:r>
          </a:p>
          <a:p>
            <a:pPr indent="363538" algn="ctr"/>
            <a:endParaRPr lang="ru-RU" altLang="ru-RU" sz="2000" b="1" u="sng" dirty="0" smtClean="0"/>
          </a:p>
          <a:p>
            <a:pPr indent="363538" algn="just"/>
            <a:endParaRPr lang="ru-RU" sz="1800" dirty="0" smtClean="0"/>
          </a:p>
          <a:p>
            <a:pPr indent="363538" algn="just"/>
            <a:endParaRPr lang="ru-RU" sz="2500" i="1" dirty="0" smtClean="0"/>
          </a:p>
          <a:p>
            <a:pPr indent="363538" algn="just"/>
            <a:endParaRPr lang="ru-RU" sz="1900" dirty="0"/>
          </a:p>
        </p:txBody>
      </p:sp>
      <p:pic>
        <p:nvPicPr>
          <p:cNvPr id="1027" name="Picture 3" descr="C:\Users\gpn106\Desktop\Коллегия Службы по контролю и надзору 20.02.2019\Картинки на слайды\14 ФЗ 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06" y="2264227"/>
            <a:ext cx="3806289" cy="5167087"/>
          </a:xfrm>
          <a:prstGeom prst="rect">
            <a:avLst/>
          </a:prstGeom>
          <a:noFill/>
          <a:effectLst>
            <a:outerShdw blurRad="228600" dist="63500" dir="5340000" sx="106000" sy="106000" algn="ctr" rotWithShape="0">
              <a:srgbClr val="000000"/>
            </a:outerShd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17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17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Проведение расчётов по оценке пожарного риска</a:t>
            </a:r>
            <a:endParaRPr lang="ru-RU" altLang="ru-RU" sz="32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42863" y="1820863"/>
            <a:ext cx="663416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500" dirty="0"/>
              <a:t>а) наименование использованной методики;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500" dirty="0"/>
              <a:t>б) описание объекта защиты, в отношении которого проведён расчёт по оценке пожарного риска;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500" dirty="0"/>
              <a:t>в) результаты проведения расчётов по оценке пожарного риска;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3100" b="1" dirty="0"/>
              <a:t>г) перечень исходных данных и используемых справочных источников информации;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500" dirty="0" err="1"/>
              <a:t>д</a:t>
            </a:r>
            <a:r>
              <a:rPr lang="ru-RU" altLang="ru-RU" sz="2500" dirty="0"/>
              <a:t>) вывод об условиях соответствия (несоответствия) объекта защиты требованиям пожарной безопасности.</a:t>
            </a:r>
          </a:p>
        </p:txBody>
      </p:sp>
      <p:sp>
        <p:nvSpPr>
          <p:cNvPr id="17" name="Прямоугольник 20"/>
          <p:cNvSpPr>
            <a:spLocks noChangeArrowheads="1"/>
          </p:cNvSpPr>
          <p:nvPr/>
        </p:nvSpPr>
        <p:spPr bwMode="auto">
          <a:xfrm>
            <a:off x="7026275" y="3705225"/>
            <a:ext cx="31702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4500" b="1">
                <a:solidFill>
                  <a:srgbClr val="CCFF99"/>
                </a:solidFill>
                <a:latin typeface="Garamond" pitchFamily="18" charset="0"/>
              </a:rPr>
              <a:t>Показатель пожарного риска</a:t>
            </a:r>
          </a:p>
        </p:txBody>
      </p:sp>
      <p:sp>
        <p:nvSpPr>
          <p:cNvPr id="18" name="Правая фигурная скобка 4"/>
          <p:cNvSpPr>
            <a:spLocks/>
          </p:cNvSpPr>
          <p:nvPr/>
        </p:nvSpPr>
        <p:spPr bwMode="auto">
          <a:xfrm>
            <a:off x="6364288" y="1820863"/>
            <a:ext cx="623887" cy="5940425"/>
          </a:xfrm>
          <a:prstGeom prst="rightBrace">
            <a:avLst>
              <a:gd name="adj1" fmla="val 8331"/>
              <a:gd name="adj2" fmla="val 50000"/>
            </a:avLst>
          </a:prstGeom>
          <a:noFill/>
          <a:ln w="666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58863"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18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18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Примеры возникновения нарушений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требований,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предъявляемых к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эвакуационным путям и выходам</a:t>
            </a: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9" name="Рисунок 18" descr="з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10333038" cy="66087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>
              <a:defRPr/>
            </a:pPr>
            <a:fld id="{96AA7CD2-E97E-4440-9472-995489933051}" type="slidenum"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>
                <a:defRPr/>
              </a:pPr>
              <a:t>19</a:t>
            </a:fld>
            <a:endParaRPr 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10333037" cy="946150"/>
          </a:xfrm>
          <a:solidFill>
            <a:schemeClr val="tx1">
              <a:lumMod val="85000"/>
            </a:schemeClr>
          </a:solidFill>
        </p:spPr>
        <p:txBody>
          <a:bodyPr anchorCtr="1"/>
          <a:lstStyle/>
          <a:p>
            <a:pPr indent="4763" eaLnBrk="1" hangingPunct="1">
              <a:lnSpc>
                <a:spcPct val="85000"/>
              </a:lnSpc>
              <a:defRPr/>
            </a:pPr>
            <a:endParaRPr lang="ru-RU" sz="2000" b="1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5952" tIns="52976" rIns="105952" bIns="52976" anchor="ctr">
            <a:spAutoFit/>
          </a:bodyPr>
          <a:lstStyle/>
          <a:p>
            <a:endParaRPr lang="ru-RU" altLang="ru-RU"/>
          </a:p>
        </p:txBody>
      </p:sp>
      <p:sp>
        <p:nvSpPr>
          <p:cNvPr id="18438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71500" eaLnBrk="0" hangingPunct="0"/>
            <a:endParaRPr lang="ru-RU" altLang="ru-RU"/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CBFF54BC-405E-416D-9816-71CDD8B64F0A}" type="slidenum">
              <a:rPr lang="ru-RU"/>
              <a:pPr defTabSz="1058863">
                <a:defRPr/>
              </a:pPr>
              <a:t>19</a:t>
            </a:fld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0"/>
            <a:ext cx="10333038" cy="14859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>
              <a:lnSpc>
                <a:spcPct val="85000"/>
              </a:lnSpc>
              <a:defRPr/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 дополнительных требований пожарной безопасности при изменении функционального назначения помещений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8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49" name="Прямоугольник 2"/>
          <p:cNvSpPr>
            <a:spLocks noChangeArrowheads="1"/>
          </p:cNvSpPr>
          <p:nvPr/>
        </p:nvSpPr>
        <p:spPr bwMode="auto">
          <a:xfrm>
            <a:off x="992188" y="1603375"/>
            <a:ext cx="2581275" cy="449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58863"/>
            <a:r>
              <a:rPr lang="ru-RU" altLang="ru-RU"/>
              <a:t>Кабинет</a:t>
            </a:r>
          </a:p>
        </p:txBody>
      </p:sp>
      <p:sp>
        <p:nvSpPr>
          <p:cNvPr id="18450" name="Стрелка вправо 3"/>
          <p:cNvSpPr>
            <a:spLocks noChangeArrowheads="1"/>
          </p:cNvSpPr>
          <p:nvPr/>
        </p:nvSpPr>
        <p:spPr bwMode="auto">
          <a:xfrm>
            <a:off x="3790950" y="1630363"/>
            <a:ext cx="2854325" cy="395287"/>
          </a:xfrm>
          <a:prstGeom prst="rightArrow">
            <a:avLst>
              <a:gd name="adj1" fmla="val 50000"/>
              <a:gd name="adj2" fmla="val 5011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58863"/>
            <a:endParaRPr lang="ru-RU" altLang="ru-RU"/>
          </a:p>
        </p:txBody>
      </p:sp>
      <p:sp>
        <p:nvSpPr>
          <p:cNvPr id="18451" name="Прямоугольник 20"/>
          <p:cNvSpPr>
            <a:spLocks noChangeArrowheads="1"/>
          </p:cNvSpPr>
          <p:nvPr/>
        </p:nvSpPr>
        <p:spPr bwMode="auto">
          <a:xfrm>
            <a:off x="6924675" y="1603375"/>
            <a:ext cx="2581275" cy="4492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58863"/>
            <a:r>
              <a:rPr lang="ru-RU" altLang="ru-RU"/>
              <a:t>Склад</a:t>
            </a:r>
          </a:p>
        </p:txBody>
      </p:sp>
      <p:sp>
        <p:nvSpPr>
          <p:cNvPr id="18452" name="Стрелка вниз 4"/>
          <p:cNvSpPr>
            <a:spLocks noChangeArrowheads="1"/>
          </p:cNvSpPr>
          <p:nvPr/>
        </p:nvSpPr>
        <p:spPr bwMode="auto">
          <a:xfrm>
            <a:off x="7843838" y="2176463"/>
            <a:ext cx="447675" cy="455612"/>
          </a:xfrm>
          <a:prstGeom prst="downArrow">
            <a:avLst>
              <a:gd name="adj1" fmla="val 50000"/>
              <a:gd name="adj2" fmla="val 498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58863"/>
            <a:endParaRPr lang="ru-RU" altLang="ru-RU"/>
          </a:p>
        </p:txBody>
      </p:sp>
      <p:sp>
        <p:nvSpPr>
          <p:cNvPr id="18453" name="Прямоугольник 5"/>
          <p:cNvSpPr>
            <a:spLocks noChangeArrowheads="1"/>
          </p:cNvSpPr>
          <p:nvPr/>
        </p:nvSpPr>
        <p:spPr bwMode="auto">
          <a:xfrm>
            <a:off x="349250" y="6249988"/>
            <a:ext cx="9739313" cy="18272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457200" indent="-457200" defTabSz="1058863">
              <a:buFontTx/>
              <a:buAutoNum type="arabicPeriod"/>
            </a:pPr>
            <a:r>
              <a:rPr lang="ru-RU" altLang="ru-RU"/>
              <a:t>Стены и перекрытия с нормируемым пределом огнестойкости.</a:t>
            </a:r>
          </a:p>
          <a:p>
            <a:pPr marL="457200" indent="-457200" defTabSz="1058863">
              <a:buFontTx/>
              <a:buAutoNum type="arabicPeriod"/>
            </a:pPr>
            <a:r>
              <a:rPr lang="ru-RU" altLang="ru-RU"/>
              <a:t>Противопожарная дверь.</a:t>
            </a:r>
          </a:p>
          <a:p>
            <a:pPr marL="457200" indent="-457200" defTabSz="1058863">
              <a:buFontTx/>
              <a:buAutoNum type="arabicPeriod"/>
            </a:pPr>
            <a:r>
              <a:rPr lang="ru-RU" altLang="ru-RU"/>
              <a:t>Демонтаж транзитных воздуховодов вентиляции.</a:t>
            </a:r>
          </a:p>
          <a:p>
            <a:pPr marL="457200" indent="-457200" defTabSz="1058863">
              <a:buFontTx/>
              <a:buAutoNum type="arabicPeriod"/>
            </a:pPr>
            <a:r>
              <a:rPr lang="ru-RU" altLang="ru-RU"/>
              <a:t>Расчёт категории по взрывопожарной и пожарной опасности.</a:t>
            </a:r>
          </a:p>
          <a:p>
            <a:pPr marL="457200" indent="-457200" defTabSz="1058863">
              <a:buFontTx/>
              <a:buAutoNum type="arabicPeriod"/>
            </a:pPr>
            <a:r>
              <a:rPr lang="ru-RU" altLang="ru-RU"/>
              <a:t>Демонтаж штепсельных розеток и выключателей и пр.</a:t>
            </a:r>
          </a:p>
        </p:txBody>
      </p:sp>
      <p:pic>
        <p:nvPicPr>
          <p:cNvPr id="48130" name="Picture 2" descr="C:\Documents and Settings\gu74\Рабочий стол\фотки с интренета\IMG_120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64470" y="2631733"/>
            <a:ext cx="4752752" cy="34751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48132" name="Picture 4" descr="C:\Documents and Settings\gu74\Рабочий стол\фотки с интренета\IMG_2876 (1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0041" y="2631734"/>
            <a:ext cx="4752752" cy="34751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sp>
        <p:nvSpPr>
          <p:cNvPr id="18456" name="Стрелка вниз 4"/>
          <p:cNvSpPr>
            <a:spLocks noChangeArrowheads="1"/>
          </p:cNvSpPr>
          <p:nvPr/>
        </p:nvSpPr>
        <p:spPr bwMode="auto">
          <a:xfrm>
            <a:off x="2066925" y="2100263"/>
            <a:ext cx="447675" cy="455612"/>
          </a:xfrm>
          <a:prstGeom prst="downArrow">
            <a:avLst>
              <a:gd name="adj1" fmla="val 50000"/>
              <a:gd name="adj2" fmla="val 4989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58863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pn106\Desktop\IMG-d24d4d958478f66c059fba52ba3839c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081" y="4677993"/>
            <a:ext cx="4524498" cy="3387717"/>
          </a:xfrm>
          <a:prstGeom prst="rect">
            <a:avLst/>
          </a:prstGeom>
          <a:noFill/>
        </p:spPr>
      </p:pic>
      <p:pic>
        <p:nvPicPr>
          <p:cNvPr id="1028" name="Picture 4" descr="C:\Users\gpn106\Desktop\IMG_1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067" y="1733796"/>
            <a:ext cx="4575961" cy="343197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111E-D3D1-43EF-85B8-5C515570306B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0"/>
            <a:ext cx="10333038" cy="166687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sz="37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Пожары, произошедшие на объектах образования в 2019 году</a:t>
            </a:r>
            <a:endParaRPr lang="ru-RU" sz="37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54" name="AutoShape 18" descr="Картинки по запросу пожар автомобиля"/>
          <p:cNvSpPr>
            <a:spLocks noChangeAspect="1" noChangeArrowheads="1"/>
          </p:cNvSpPr>
          <p:nvPr/>
        </p:nvSpPr>
        <p:spPr bwMode="auto">
          <a:xfrm>
            <a:off x="176213" y="-1603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55" name="AutoShape 20" descr="Картинки по запросу пожар автомобиля"/>
          <p:cNvSpPr>
            <a:spLocks noChangeAspect="1" noChangeArrowheads="1"/>
          </p:cNvSpPr>
          <p:nvPr/>
        </p:nvSpPr>
        <p:spPr bwMode="auto">
          <a:xfrm>
            <a:off x="328613" y="-79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-3040557" y="-546304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              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gpn106\Desktop\IMG-f33587f723673d4e7ae8ff7a402cfa7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45" y="1745671"/>
            <a:ext cx="4515033" cy="33862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5630" y="4845132"/>
            <a:ext cx="3677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20.03.2019 Сургутский политехнический колледж (г.Сургут)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7910" y="4868882"/>
            <a:ext cx="3217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11.04.2019 МБОУ «СОШ № 8» (г. Ханты-Мансийск)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0083" y="7600207"/>
            <a:ext cx="3849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24.10.2019 ФГБОУ ВО «Югорский государственный университет» (г. Нижневартовск)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287061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F9CDE-31CC-4553-B22E-954A405607AF}" type="slidenum">
              <a:rPr lang="ru-RU" altLang="ru-RU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10333038" cy="1270659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>
            <a:lvl1pPr algn="ctr" defTabSz="10588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algn="ctr" defTabSz="10588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defTabSz="10588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defTabSz="10588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defTabSz="1058863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defTabSz="1058863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defTabSz="1058863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defTabSz="1058863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defTabSz="1058863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indent="4763" eaLnBrk="1" hangingPunct="1">
              <a:lnSpc>
                <a:spcPct val="85000"/>
              </a:lnSpc>
              <a:defRPr/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Соблюдение требований пожарной безопасности</a:t>
            </a:r>
          </a:p>
          <a:p>
            <a:pPr indent="4763" eaLnBrk="1" hangingPunct="1">
              <a:lnSpc>
                <a:spcPct val="85000"/>
              </a:lnSpc>
              <a:defRPr/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объектах образования с низкой пожарной устойчивостью</a:t>
            </a:r>
            <a:endParaRPr lang="ru-RU" sz="3100" b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0.97.158.250\обмен\ГУ\УНД\3.ООНиПМ\1. СОТРУДНИКИ\4. Лира\Доклад на Коллегию\План эвакуации\Чехломеевская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811" y="2422568"/>
            <a:ext cx="3420000" cy="214526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510" y="4777306"/>
            <a:ext cx="3391664" cy="22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4384" y="1698172"/>
            <a:ext cx="59376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обеспечение исправного состояния систем и средств автоматической противопожарной защиты;</a:t>
            </a:r>
          </a:p>
          <a:p>
            <a:pPr indent="355600" algn="just"/>
            <a:endParaRPr lang="ru-RU" sz="1800" dirty="0" smtClean="0"/>
          </a:p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соблюдение установленных требований по устройству и эксплуатации электросетей и электрооборудования;</a:t>
            </a:r>
          </a:p>
          <a:p>
            <a:pPr indent="355600" algn="just"/>
            <a:endParaRPr lang="ru-RU" sz="1800" dirty="0" smtClean="0"/>
          </a:p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обеспечение наличия и исправного состояния первичных средств пожаротушения;</a:t>
            </a:r>
          </a:p>
          <a:p>
            <a:pPr indent="355600" algn="just"/>
            <a:endParaRPr lang="ru-RU" sz="1800" dirty="0" smtClean="0"/>
          </a:p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надлежащее содержание путей эвакуации и эвакуационных выходов;</a:t>
            </a:r>
          </a:p>
          <a:p>
            <a:pPr indent="355600" algn="just"/>
            <a:endParaRPr lang="ru-RU" sz="1800" dirty="0" smtClean="0"/>
          </a:p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проведение периодических занятий и тренировок с обучающимися по эвакуации из зданий в случае возникновения пожара;</a:t>
            </a:r>
          </a:p>
          <a:p>
            <a:pPr indent="355600" algn="just"/>
            <a:endParaRPr lang="ru-RU" sz="1800" dirty="0" smtClean="0"/>
          </a:p>
          <a:p>
            <a:pPr indent="355600" algn="just">
              <a:buFont typeface="Wingdings" pitchFamily="2" charset="2"/>
              <a:buChar char="ü"/>
            </a:pPr>
            <a:r>
              <a:rPr lang="ru-RU" sz="1800" dirty="0" smtClean="0"/>
              <a:t>обеспечение готовности персонала к действиям в случае возникновения пожара, в том числе к организации быстрой и безопасной эвакуации, применению первичных средств пожаротушения и пр.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6F231F28-EE72-4CBF-9436-AD270BBF0BA1}" type="slidenum">
              <a:rPr lang="ru-RU" altLang="ru-RU"/>
              <a:pPr defTabSz="1058863">
                <a:defRPr/>
              </a:pPr>
              <a:t>21</a:t>
            </a:fld>
            <a:endParaRPr lang="ru-RU" altLang="ru-RU"/>
          </a:p>
        </p:txBody>
      </p:sp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647700" y="3708400"/>
            <a:ext cx="927417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5952" tIns="52976" rIns="105952" bIns="52976">
            <a:spAutoFit/>
          </a:bodyPr>
          <a:lstStyle/>
          <a:p>
            <a:pPr algn="ctr" defTabSz="1058863" eaLnBrk="1" hangingPunct="1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Спасибо за внимание!</a:t>
            </a:r>
          </a:p>
        </p:txBody>
      </p:sp>
      <p:pic>
        <p:nvPicPr>
          <p:cNvPr id="29700" name="Picture 3" descr="флаг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1150"/>
            <a:ext cx="2114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AE17"/>
              </a:clrFrom>
              <a:clrTo>
                <a:srgbClr val="D6AE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311150"/>
            <a:ext cx="2571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2" descr="Герб ГУ мак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9175" y="250825"/>
            <a:ext cx="12922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5D78E196-6066-4C89-915E-EEF7001B2DB1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3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333038" cy="1235034"/>
          </a:xfrm>
          <a:solidFill>
            <a:schemeClr val="tx1">
              <a:lumMod val="85000"/>
            </a:schemeClr>
          </a:solidFill>
        </p:spPr>
        <p:txBody>
          <a:bodyPr anchorCtr="1"/>
          <a:lstStyle/>
          <a:p>
            <a:pPr indent="4763" eaLnBrk="1" hangingPunct="1">
              <a:lnSpc>
                <a:spcPct val="85000"/>
              </a:lnSpc>
              <a:defRPr/>
            </a:pPr>
            <a:r>
              <a:rPr lang="ru-RU" sz="35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Статистика пожаров на объектах образования</a:t>
            </a:r>
            <a:br>
              <a:rPr lang="ru-RU" sz="35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2015 - 2019 годы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2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4103" name="Rectangle 8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7714" y="1743595"/>
          <a:ext cx="9869714" cy="588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9111E-D3D1-43EF-85B8-5C515570306B}" type="slidenum">
              <a:rPr lang="ru-RU" altLang="ru-RU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"/>
            <a:ext cx="10333038" cy="114662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sz="37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причины пожаров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54" name="AutoShape 18" descr="Картинки по запросу пожар автомобиля"/>
          <p:cNvSpPr>
            <a:spLocks noChangeAspect="1" noChangeArrowheads="1"/>
          </p:cNvSpPr>
          <p:nvPr/>
        </p:nvSpPr>
        <p:spPr bwMode="auto">
          <a:xfrm>
            <a:off x="176213" y="-1603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55" name="AutoShape 20" descr="Картинки по запросу пожар автомобиля"/>
          <p:cNvSpPr>
            <a:spLocks noChangeAspect="1" noChangeArrowheads="1"/>
          </p:cNvSpPr>
          <p:nvPr/>
        </p:nvSpPr>
        <p:spPr bwMode="auto">
          <a:xfrm>
            <a:off x="328613" y="-79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8" name="TextBox 17"/>
          <p:cNvSpPr txBox="1"/>
          <p:nvPr/>
        </p:nvSpPr>
        <p:spPr>
          <a:xfrm>
            <a:off x="653143" y="1741715"/>
            <a:ext cx="41510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Нарушение правил </a:t>
            </a:r>
          </a:p>
          <a:p>
            <a:pPr algn="ctr"/>
            <a:r>
              <a:rPr lang="ru-RU" sz="2400" dirty="0" smtClean="0"/>
              <a:t>устройства и эксплуатации электрооборудования</a:t>
            </a:r>
          </a:p>
          <a:p>
            <a:endParaRPr lang="ru-RU" dirty="0" smtClean="0"/>
          </a:p>
        </p:txBody>
      </p:sp>
      <p:pic>
        <p:nvPicPr>
          <p:cNvPr id="19" name="Picture 14" descr="Картинки по запросу пожар обогреватель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67299" y="1489977"/>
            <a:ext cx="4129200" cy="2036993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20" name="Picture 10" descr="C:\Users\gpn119\Desktop\Огонь 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52127" y="3703482"/>
            <a:ext cx="4129200" cy="19977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1026" name="Picture 2" descr="Картинки по запросу &quot;нарушение правил пожарной безопасности при проведении огневых рабо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753" y="5916614"/>
            <a:ext cx="4036878" cy="207463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98286" y="4223657"/>
            <a:ext cx="388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Неосторожное </a:t>
            </a:r>
          </a:p>
          <a:p>
            <a:pPr algn="ctr"/>
            <a:r>
              <a:rPr lang="ru-RU" sz="2400" dirty="0" smtClean="0"/>
              <a:t>обращение с огнем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115" y="6255657"/>
            <a:ext cx="447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Нарушение правил пожарной безопасности при проведении огневых работ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7061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62DE123E-0139-4D9D-AF16-72402363F011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5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1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B52318A6-5264-43D7-87E3-E39B2DF03D88}" type="slidenum">
              <a:rPr lang="ru-RU" altLang="ru-RU"/>
              <a:pPr defTabSz="1058863">
                <a:defRPr/>
              </a:pPr>
              <a:t>5</a:t>
            </a:fld>
            <a:endParaRPr lang="ru-RU" alt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0"/>
            <a:ext cx="10333038" cy="126924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профилактических мероприятий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49" y="1704107"/>
            <a:ext cx="2520000" cy="3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415" y="1654815"/>
            <a:ext cx="2520000" cy="33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117" y="1675699"/>
            <a:ext cx="2520000" cy="3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 descr="\\10.97.158.250\обмен\ГУ\УНД\3.ООНиПМ\1. СОТРУДНИКИ\4. Лира\Классы-тренажёры\_DSC13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144" y="5523314"/>
            <a:ext cx="3990111" cy="2444400"/>
          </a:xfrm>
          <a:prstGeom prst="rect">
            <a:avLst/>
          </a:prstGeom>
          <a:noFill/>
        </p:spPr>
      </p:pic>
      <p:pic>
        <p:nvPicPr>
          <p:cNvPr id="38918" name="Picture 6" descr="\\10.97.158.250\обмен\ГУ\УНД\3.ООНиПМ\1. СОТРУДНИКИ\4. Лира\Классы-тренажёры\_DSC13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2025" y="5484615"/>
            <a:ext cx="3960000" cy="24458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62DE123E-0139-4D9D-AF16-72402363F011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6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1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B52318A6-5264-43D7-87E3-E39B2DF03D88}" type="slidenum">
              <a:rPr lang="ru-RU" altLang="ru-RU"/>
              <a:pPr defTabSz="1058863">
                <a:defRPr/>
              </a:pPr>
              <a:t>6</a:t>
            </a:fld>
            <a:endParaRPr lang="ru-RU" alt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"/>
            <a:ext cx="10333038" cy="116378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Приёмка образовательных организаций </a:t>
            </a:r>
          </a:p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началу нового 2019-2020 учебного года</a:t>
            </a:r>
            <a:endParaRPr lang="ru-RU" altLang="ru-RU" sz="35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781" y="5562022"/>
            <a:ext cx="3752602" cy="24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04" y="1710045"/>
            <a:ext cx="2520000" cy="3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9486" y="5569983"/>
            <a:ext cx="3772199" cy="24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0817" y="1710047"/>
            <a:ext cx="2520000" cy="33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7775" y="1710049"/>
            <a:ext cx="2520000" cy="336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62DE123E-0139-4D9D-AF16-72402363F011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7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1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B52318A6-5264-43D7-87E3-E39B2DF03D88}" type="slidenum">
              <a:rPr lang="ru-RU" altLang="ru-RU"/>
              <a:pPr defTabSz="1058863">
                <a:defRPr/>
              </a:pPr>
              <a:t>7</a:t>
            </a:fld>
            <a:endParaRPr lang="ru-RU" alt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"/>
            <a:ext cx="10333038" cy="137842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Осуществление надзорной деятельности</a:t>
            </a:r>
          </a:p>
          <a:p>
            <a:pPr algn="ctr" defTabSz="1058863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объектах образования</a:t>
            </a:r>
            <a:endParaRPr lang="ru-RU" altLang="ru-RU" sz="35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2" name="TextBox 21"/>
          <p:cNvSpPr txBox="1"/>
          <p:nvPr/>
        </p:nvSpPr>
        <p:spPr>
          <a:xfrm>
            <a:off x="341194" y="1901371"/>
            <a:ext cx="5406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Проведено проверок – </a:t>
            </a:r>
            <a:r>
              <a:rPr lang="ru-RU" sz="2400" b="1" dirty="0" smtClean="0"/>
              <a:t>775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Выявлено нарушений - </a:t>
            </a:r>
            <a:r>
              <a:rPr lang="ru-RU" sz="2400" b="1" dirty="0" smtClean="0"/>
              <a:t>440</a:t>
            </a:r>
            <a:r>
              <a:rPr lang="ru-RU" sz="2400" dirty="0" smtClean="0"/>
              <a:t>.</a:t>
            </a:r>
          </a:p>
        </p:txBody>
      </p:sp>
      <p:pic>
        <p:nvPicPr>
          <p:cNvPr id="19" name="Picture 14" descr="D:\Краснов\Фото\Профилактика\Лагеря\Фотоматериалы проверки лагерей\IMG_1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46" y="4107976"/>
            <a:ext cx="4804011" cy="34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\\10.97.158.250\обмен\ГУ\УНД\3.ОГПН,НОГО,ЗНТЧС\1. СОТРУДНИКИ\5. Уракбаева\фото\Выборы\изуч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457" y="1573543"/>
            <a:ext cx="4572000" cy="30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268036" y="5363570"/>
            <a:ext cx="5065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Привлечено к ответственности: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- 62 </a:t>
            </a:r>
            <a:r>
              <a:rPr lang="ru-RU" sz="2400" dirty="0" smtClean="0"/>
              <a:t>юридических лица;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- 63 </a:t>
            </a:r>
            <a:r>
              <a:rPr lang="ru-RU" sz="2400" dirty="0" smtClean="0"/>
              <a:t>должностных лица.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8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8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12815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Требования, предъявляемые </a:t>
            </a:r>
            <a:r>
              <a:rPr lang="ru-RU" altLang="ru-RU" sz="35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эвакуационным путям и выходам</a:t>
            </a: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4" name="Прямоугольник 23"/>
          <p:cNvSpPr>
            <a:spLocks noChangeArrowheads="1"/>
          </p:cNvSpPr>
          <p:nvPr/>
        </p:nvSpPr>
        <p:spPr bwMode="auto">
          <a:xfrm>
            <a:off x="3681351" y="1128156"/>
            <a:ext cx="6435105" cy="86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u="sng" dirty="0"/>
              <a:t>Правила противопожарного режима </a:t>
            </a:r>
            <a:endParaRPr lang="ru-RU" altLang="ru-RU" sz="2000" b="1" u="sng" dirty="0" smtClean="0"/>
          </a:p>
          <a:p>
            <a:pPr algn="ctr" eaLnBrk="1" hangingPunct="1"/>
            <a:r>
              <a:rPr lang="ru-RU" altLang="ru-RU" sz="2000" b="1" u="sng" dirty="0" smtClean="0"/>
              <a:t>в </a:t>
            </a:r>
            <a:r>
              <a:rPr lang="ru-RU" altLang="ru-RU" sz="2000" b="1" u="sng" dirty="0"/>
              <a:t>Российской Федерации</a:t>
            </a:r>
            <a:r>
              <a:rPr lang="ru-RU" altLang="ru-RU" sz="2000" b="1" u="sng" dirty="0" smtClean="0"/>
              <a:t>:</a:t>
            </a:r>
          </a:p>
          <a:p>
            <a:pPr algn="ctr" eaLnBrk="1" hangingPunct="1"/>
            <a:endParaRPr lang="ru-RU" altLang="ru-RU" sz="1600" b="1" u="sng" dirty="0"/>
          </a:p>
          <a:p>
            <a:pPr indent="363538" algn="just" eaLnBrk="1" hangingPunct="1"/>
            <a:r>
              <a:rPr lang="ru-RU" altLang="ru-RU" sz="1600" dirty="0" smtClean="0"/>
              <a:t>п. 35 - запоры </a:t>
            </a:r>
            <a:r>
              <a:rPr lang="ru-RU" altLang="ru-RU" sz="1600" dirty="0"/>
              <a:t>на дверях эвакуационных выходов должны обеспечивать возможность их свободного открывания изнутри без </a:t>
            </a:r>
            <a:r>
              <a:rPr lang="ru-RU" altLang="ru-RU" sz="1600" dirty="0" smtClean="0"/>
              <a:t>ключа...</a:t>
            </a:r>
          </a:p>
          <a:p>
            <a:pPr indent="363538" algn="just" eaLnBrk="1" hangingPunct="1"/>
            <a:endParaRPr lang="ru-RU" sz="1600" dirty="0" smtClean="0"/>
          </a:p>
          <a:p>
            <a:pPr indent="363538" algn="just" eaLnBrk="1" hangingPunct="1"/>
            <a:r>
              <a:rPr lang="ru-RU" sz="1600" dirty="0" smtClean="0"/>
              <a:t>п. 36 (а) - запрещается устраивать пороги на путях эвакуации (за исключением порогов в дверных проемах), раздвижные и подъемно-опускные двери и ворота, вращающиеся двери и турникеты, а также другие устройства, препятствующие свободной эвакуации людей, при отсутствии иных (дублирующих) путей эвакуации либо при отсутствии технических решений, позволяющих вручную открыть и заблокировать в открытом состоянии указанные устройства. </a:t>
            </a:r>
          </a:p>
          <a:p>
            <a:pPr indent="363538" algn="just" eaLnBrk="1" hangingPunct="1"/>
            <a:endParaRPr lang="ru-RU" sz="1600" dirty="0" smtClean="0"/>
          </a:p>
          <a:p>
            <a:pPr indent="363538" algn="just" eaLnBrk="1" hangingPunct="1"/>
            <a:r>
              <a:rPr lang="ru-RU" sz="1600" dirty="0" smtClean="0"/>
              <a:t>п. 36 (б) - запрещается размещать (устанавливать) на путях эвакуации и эвакуационных выходах различные материалы, изделия, оборудование, производственные отходы, мусор и другие предметы, а также блокировать двери эвакуационных выходов. </a:t>
            </a:r>
          </a:p>
          <a:p>
            <a:pPr indent="363538" algn="just" eaLnBrk="1" hangingPunct="1"/>
            <a:endParaRPr lang="ru-RU" sz="1600" dirty="0" smtClean="0"/>
          </a:p>
          <a:p>
            <a:pPr indent="363538" algn="just" eaLnBrk="1" hangingPunct="1"/>
            <a:r>
              <a:rPr lang="ru-RU" sz="1600" dirty="0" smtClean="0"/>
              <a:t>п. 36 (г) запрещается фиксировать самозакрывающиеся двери лестничных клеток, коридоров, холлов и тамбуров в открытом положении (если для этих целей не используются устройства, автоматически срабатывающие при пожаре), а также снимать их;</a:t>
            </a:r>
          </a:p>
          <a:p>
            <a:pPr indent="363538" algn="just" eaLnBrk="1" hangingPunct="1"/>
            <a:endParaRPr lang="ru-RU" sz="1700" dirty="0" smtClean="0"/>
          </a:p>
          <a:p>
            <a:pPr indent="363538" algn="just" eaLnBrk="1" hangingPunct="1"/>
            <a:endParaRPr lang="ru-RU" sz="1700" dirty="0" smtClean="0"/>
          </a:p>
          <a:p>
            <a:pPr indent="363538" algn="just" eaLnBrk="1" hangingPunct="1"/>
            <a:endParaRPr lang="ru-RU" sz="1800" dirty="0" smtClean="0"/>
          </a:p>
          <a:p>
            <a:pPr indent="363538" algn="just" eaLnBrk="1" hangingPunct="1"/>
            <a:endParaRPr lang="ru-RU" sz="1800" dirty="0" smtClean="0"/>
          </a:p>
          <a:p>
            <a:pPr algn="just" eaLnBrk="1" hangingPunct="1"/>
            <a:endParaRPr lang="ru-RU" sz="2400" b="1" i="1" dirty="0" smtClean="0"/>
          </a:p>
          <a:p>
            <a:pPr algn="just" eaLnBrk="1" hangingPunct="1"/>
            <a:endParaRPr lang="ru-RU" altLang="ru-RU" sz="2200" dirty="0"/>
          </a:p>
        </p:txBody>
      </p:sp>
      <p:pic>
        <p:nvPicPr>
          <p:cNvPr id="3075" name="Picture 3" descr="C:\Users\gpn106\Desktop\Коллегия Службы по контролю и надзору 20.02.2019\Картинки на слайды\5 Загромождение эвакуационного вых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95" y="5905841"/>
            <a:ext cx="3283200" cy="2148742"/>
          </a:xfrm>
          <a:prstGeom prst="rect">
            <a:avLst/>
          </a:prstGeom>
          <a:noFill/>
        </p:spPr>
      </p:pic>
      <p:pic>
        <p:nvPicPr>
          <p:cNvPr id="27650" name="Picture 2" descr="Картинки по запросу &quot;турникеты в школе нарушение требований пожарной безопасност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56" y="3406238"/>
            <a:ext cx="3283200" cy="2462400"/>
          </a:xfrm>
          <a:prstGeom prst="rect">
            <a:avLst/>
          </a:prstGeom>
          <a:noFill/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86" b="20555"/>
          <a:stretch>
            <a:fillRect/>
          </a:stretch>
        </p:blipFill>
        <p:spPr bwMode="auto">
          <a:xfrm>
            <a:off x="261257" y="1237780"/>
            <a:ext cx="3277590" cy="20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5"/>
          <p:cNvSpPr txBox="1">
            <a:spLocks noGrp="1"/>
          </p:cNvSpPr>
          <p:nvPr/>
        </p:nvSpPr>
        <p:spPr bwMode="auto">
          <a:xfrm>
            <a:off x="7405688" y="7475538"/>
            <a:ext cx="2411412" cy="569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5952" tIns="52976" rIns="105952" bIns="52976" anchor="b"/>
          <a:lstStyle/>
          <a:p>
            <a:pPr algn="r" defTabSz="1058863" eaLnBrk="1" hangingPunct="1">
              <a:defRPr/>
            </a:pPr>
            <a:fld id="{A8040F3E-2E89-4BB2-A3C4-2E802B0DB380}" type="slidenum"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defTabSz="1058863" eaLnBrk="1" hangingPunct="1">
                <a:defRPr/>
              </a:pPr>
              <a:t>9</a:t>
            </a:fld>
            <a:endParaRPr lang="ru-RU" altLang="ru-RU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992188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952" tIns="52976" rIns="105952" bIns="52976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3" name="Rectangle 56"/>
          <p:cNvSpPr>
            <a:spLocks noChangeArrowheads="1"/>
          </p:cNvSpPr>
          <p:nvPr/>
        </p:nvSpPr>
        <p:spPr bwMode="auto">
          <a:xfrm>
            <a:off x="0" y="307975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71500"/>
            <a:endParaRPr lang="ru-RU" altLang="ru-RU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033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58863">
              <a:defRPr/>
            </a:pPr>
            <a:fld id="{7743B2B9-1BAA-4474-A41D-891B3E9FE5C9}" type="slidenum">
              <a:rPr lang="ru-RU" altLang="ru-RU"/>
              <a:pPr defTabSz="1058863">
                <a:defRPr/>
              </a:pPr>
              <a:t>9</a:t>
            </a:fld>
            <a:endParaRPr lang="ru-RU" altLang="ru-RU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588" y="0"/>
            <a:ext cx="10334626" cy="16033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lIns="105952" tIns="52976" rIns="105952" bIns="52976" anchor="ctr" anchorCtr="1"/>
          <a:lstStyle/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Типовые примеры отсутствия </a:t>
            </a:r>
            <a:r>
              <a:rPr lang="ru-RU" alt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легкооткрываемых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запоров</a:t>
            </a:r>
          </a:p>
          <a:p>
            <a:pPr indent="4763" algn="ctr" defTabSz="1058863" eaLnBrk="1" hangingPunct="1">
              <a:lnSpc>
                <a:spcPct val="85000"/>
              </a:lnSpc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дверях эвакуационных выходов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95" t="17937" r="17128" b="12471"/>
          <a:stretch>
            <a:fillRect/>
          </a:stretch>
        </p:blipFill>
        <p:spPr bwMode="auto">
          <a:xfrm>
            <a:off x="1445598" y="1848463"/>
            <a:ext cx="4148955" cy="32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Реше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194" y="1860088"/>
            <a:ext cx="3844413" cy="5907396"/>
          </a:xfrm>
          <a:prstGeom prst="rect">
            <a:avLst/>
          </a:prstGeom>
          <a:noFill/>
        </p:spPr>
      </p:pic>
      <p:pic>
        <p:nvPicPr>
          <p:cNvPr id="3075" name="Picture 3" descr="G:\ЭЛМ зам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647" y="5201263"/>
            <a:ext cx="4124243" cy="25858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18186</TotalTime>
  <Words>964</Words>
  <Application>Microsoft Office PowerPoint</Application>
  <PresentationFormat>Произвольный</PresentationFormat>
  <Paragraphs>179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2_Текстура</vt:lpstr>
      <vt:lpstr>Слайд 1</vt:lpstr>
      <vt:lpstr>Слайд 2</vt:lpstr>
      <vt:lpstr>Статистика пожаров на объектах образования за 2015 - 2019 годы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ОКД УОП ПУРЦ МЧС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докладу</dc:title>
  <dc:subject>итоги 2014 - февраль 2015</dc:subject>
  <dc:creator>Банчура АН</dc:creator>
  <cp:lastModifiedBy>gpn106</cp:lastModifiedBy>
  <cp:revision>1874</cp:revision>
  <dcterms:created xsi:type="dcterms:W3CDTF">2003-06-12T17:29:36Z</dcterms:created>
  <dcterms:modified xsi:type="dcterms:W3CDTF">2020-02-19T04:39:53Z</dcterms:modified>
</cp:coreProperties>
</file>