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4" r:id="rId17"/>
    <p:sldId id="271" r:id="rId18"/>
    <p:sldId id="272" r:id="rId19"/>
    <p:sldId id="273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лександр Лукьянов" initials="АЛ" lastIdx="1" clrIdx="0">
    <p:extLst>
      <p:ext uri="{19B8F6BF-5375-455C-9EA6-DF929625EA0E}">
        <p15:presenceInfo xmlns:p15="http://schemas.microsoft.com/office/powerpoint/2012/main" userId="55ac24be269d80d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4" autoAdjust="0"/>
    <p:restoredTop sz="94660"/>
  </p:normalViewPr>
  <p:slideViewPr>
    <p:cSldViewPr snapToGrid="0">
      <p:cViewPr varScale="1">
        <p:scale>
          <a:sx n="94" d="100"/>
          <a:sy n="94" d="100"/>
        </p:scale>
        <p:origin x="90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91ED1E-5974-4779-B11E-C21B4D4EFA4F}" type="datetimeFigureOut">
              <a:rPr lang="ru-RU"/>
              <a:t>09.02.2017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403CAB-764C-4742-8320-574E9F8BE2A9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846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03CAB-764C-4742-8320-574E9F8BE2A9}" type="slidenum">
              <a:rPr lang="ru-RU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89095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03CAB-764C-4742-8320-574E9F8BE2A9}" type="slidenum">
              <a:rPr lang="ru-RU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52911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03CAB-764C-4742-8320-574E9F8BE2A9}" type="slidenum">
              <a:rPr lang="ru-RU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24728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03CAB-764C-4742-8320-574E9F8BE2A9}" type="slidenum">
              <a:rPr lang="ru-RU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865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03CAB-764C-4742-8320-574E9F8BE2A9}" type="slidenum">
              <a:rPr lang="ru-RU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13506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03CAB-764C-4742-8320-574E9F8BE2A9}" type="slidenum">
              <a:rPr lang="ru-RU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07976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03CAB-764C-4742-8320-574E9F8BE2A9}" type="slidenum">
              <a:rPr lang="ru-RU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05600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03CAB-764C-4742-8320-574E9F8BE2A9}" type="slidenum">
              <a:rPr lang="ru-RU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0349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03CAB-764C-4742-8320-574E9F8BE2A9}" type="slidenum">
              <a:rPr lang="ru-RU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76117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03CAB-764C-4742-8320-574E9F8BE2A9}" type="slidenum">
              <a:rPr lang="ru-RU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47415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03CAB-764C-4742-8320-574E9F8BE2A9}" type="slidenum">
              <a:rPr lang="ru-RU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5851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03CAB-764C-4742-8320-574E9F8BE2A9}" type="slidenum">
              <a:rPr lang="ru-RU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37282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03CAB-764C-4742-8320-574E9F8BE2A9}" type="slidenum">
              <a:rPr lang="ru-RU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3775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03CAB-764C-4742-8320-574E9F8BE2A9}" type="slidenum">
              <a:rPr lang="ru-RU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8404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03CAB-764C-4742-8320-574E9F8BE2A9}" type="slidenum">
              <a:rPr lang="ru-RU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11507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03CAB-764C-4742-8320-574E9F8BE2A9}" type="slidenum">
              <a:rPr lang="ru-RU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40016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03CAB-764C-4742-8320-574E9F8BE2A9}" type="slidenum">
              <a:rPr lang="ru-RU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38462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03CAB-764C-4742-8320-574E9F8BE2A9}" type="slidenum">
              <a:rPr lang="ru-RU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79533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03CAB-764C-4742-8320-574E9F8BE2A9}" type="slidenum">
              <a:rPr lang="ru-RU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96830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03CAB-764C-4742-8320-574E9F8BE2A9}" type="slidenum">
              <a:rPr lang="ru-RU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497551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03CAB-764C-4742-8320-574E9F8BE2A9}" type="slidenum">
              <a:rPr lang="ru-RU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044896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03CAB-764C-4742-8320-574E9F8BE2A9}" type="slidenum">
              <a:rPr lang="ru-RU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80675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03CAB-764C-4742-8320-574E9F8BE2A9}" type="slidenum">
              <a:rPr lang="ru-RU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758047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03CAB-764C-4742-8320-574E9F8BE2A9}" type="slidenum">
              <a:rPr lang="ru-RU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7452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03CAB-764C-4742-8320-574E9F8BE2A9}" type="slidenum">
              <a:rPr lang="ru-RU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84388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03CAB-764C-4742-8320-574E9F8BE2A9}" type="slidenum">
              <a:rPr lang="ru-RU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44918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03CAB-764C-4742-8320-574E9F8BE2A9}" type="slidenum">
              <a:rPr lang="ru-RU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60426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Если реагирует, проверить нет ли у него кровотечения или шока. Если кровотечения нет, уложить в устойчивое положение и наблюдать за пострадавшим до приезда СМП</a:t>
            </a:r>
          </a:p>
          <a:p>
            <a:r>
              <a:rPr lang="ru-RU" dirty="0"/>
              <a:t>Если не реагирует, то уложить на спину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03CAB-764C-4742-8320-574E9F8BE2A9}" type="slidenum">
              <a:rPr lang="ru-RU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96099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03CAB-764C-4742-8320-574E9F8BE2A9}" type="slidenum">
              <a:rPr lang="ru-RU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31003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03CAB-764C-4742-8320-574E9F8BE2A9}" type="slidenum">
              <a:rPr lang="ru-RU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1666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2/9/2017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2/9/2017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2/9/2017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2/9/2017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dirty="0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2/9/2017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2/9/2017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2/9/2017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2/9/2017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2/9/2017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err="1">
                <a:solidFill>
                  <a:srgbClr val="000000"/>
                </a:solidFill>
                <a:latin typeface="Times New Roman"/>
              </a:rPr>
              <a:t>Учебно-тренинговый</a:t>
            </a:r>
            <a:r>
              <a:rPr lang="en-US" sz="2400" b="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</a:rPr>
              <a:t>центр</a:t>
            </a:r>
            <a:r>
              <a:rPr lang="en-US" sz="2400" b="1" dirty="0">
                <a:solidFill>
                  <a:srgbClr val="000000"/>
                </a:solidFill>
                <a:latin typeface="Times New Roman"/>
              </a:rPr>
              <a:t> "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</a:rPr>
              <a:t>Защита</a:t>
            </a:r>
            <a:r>
              <a:rPr lang="en-US" sz="2400" b="1" dirty="0">
                <a:solidFill>
                  <a:srgbClr val="000000"/>
                </a:solidFill>
                <a:latin typeface="Times New Roman"/>
              </a:rPr>
              <a:t>"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"/>
          </p:nvPr>
        </p:nvSpPr>
        <p:spPr/>
        <p:txBody>
          <a:bodyPr vert="horz" anchor="t">
            <a:normAutofit/>
          </a:bodyPr>
          <a:lstStyle/>
          <a:p>
            <a:pPr marL="0" indent="0">
              <a:buNone/>
            </a:pPr>
            <a:r>
              <a:rPr lang="ru-RU" sz="3600" dirty="0">
                <a:latin typeface="Times New Roman"/>
              </a:rPr>
              <a:t>     </a:t>
            </a:r>
          </a:p>
          <a:p>
            <a:pPr marL="0" indent="0">
              <a:buNone/>
            </a:pPr>
            <a:endParaRPr lang="ru-RU" sz="3600" b="1" dirty="0">
              <a:latin typeface="Times New Roman"/>
            </a:endParaRPr>
          </a:p>
        </p:txBody>
      </p:sp>
      <p:pic>
        <p:nvPicPr>
          <p:cNvPr id="5" name="Рисунок 4" descr="Картинки по запросу ПЕРВАЯ ПОМОЩЬ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4986" y="1685925"/>
            <a:ext cx="5156859" cy="499252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-76200" y="6305550"/>
            <a:ext cx="2743200" cy="323165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ru-RU" sz="1500" dirty="0"/>
              <a:t>Лукьянов А.С. © 2017</a:t>
            </a:r>
          </a:p>
        </p:txBody>
      </p:sp>
    </p:spTree>
    <p:extLst>
      <p:ext uri="{BB962C8B-B14F-4D97-AF65-F5344CB8AC3E}">
        <p14:creationId xmlns:p14="http://schemas.microsoft.com/office/powerpoint/2010/main" val="39001673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0000"/>
                </a:solidFill>
                <a:latin typeface="Georgia"/>
              </a:rPr>
              <a:t>Оценить дыхание</a:t>
            </a:r>
          </a:p>
        </p:txBody>
      </p:sp>
      <p:pic>
        <p:nvPicPr>
          <p:cNvPr id="4" name="Объект 3" descr="Картинки по запросу оценка дыхания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800100" y="3009836"/>
            <a:ext cx="3446319" cy="3434364"/>
          </a:xfrm>
        </p:spPr>
      </p:pic>
      <p:sp>
        <p:nvSpPr>
          <p:cNvPr id="3" name="TextBox 2"/>
          <p:cNvSpPr txBox="1"/>
          <p:nvPr/>
        </p:nvSpPr>
        <p:spPr>
          <a:xfrm>
            <a:off x="569913" y="1528968"/>
            <a:ext cx="7951787" cy="1477328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latin typeface="Georgia"/>
              </a:rPr>
              <a:t>Для определения наличия дыхания используйте </a:t>
            </a:r>
            <a:endParaRPr lang="ru-RU">
              <a:solidFill>
                <a:srgbClr val="000000"/>
              </a:solidFill>
              <a:latin typeface="Georgia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latin typeface="Georgia"/>
              </a:rPr>
              <a:t>ЗРИТЕЛЬНЫЙ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latin typeface="Georgia"/>
              </a:rPr>
              <a:t>СЛУХОВОЙ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latin typeface="Georgia"/>
              </a:rPr>
              <a:t>ОСЯЗАТЕЛЬНЫЙ контроль в течение 10 сек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94200" y="3314700"/>
            <a:ext cx="4173744" cy="1631216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ru-RU" sz="2000" dirty="0">
                <a:solidFill>
                  <a:srgbClr val="000000"/>
                </a:solidFill>
                <a:latin typeface="Georgia"/>
              </a:rPr>
              <a:t>Если пострадавший</a:t>
            </a:r>
          </a:p>
          <a:p>
            <a:pPr algn="ctr"/>
            <a:r>
              <a:rPr lang="ru-RU" sz="2000" b="1" dirty="0">
                <a:solidFill>
                  <a:srgbClr val="000000"/>
                </a:solidFill>
                <a:latin typeface="Georgia"/>
              </a:rPr>
              <a:t>НЕ ДЫШИТ</a:t>
            </a:r>
          </a:p>
          <a:p>
            <a:pPr algn="ctr"/>
            <a:r>
              <a:rPr lang="ru-RU" sz="2000" b="1" dirty="0">
                <a:solidFill>
                  <a:srgbClr val="000000"/>
                </a:solidFill>
                <a:latin typeface="Georgia"/>
              </a:rPr>
              <a:t>НАЧИНАЙТЕ ПРОВЕДЕНИЕ ИВЛ</a:t>
            </a:r>
          </a:p>
          <a:p>
            <a:pPr algn="ctr"/>
            <a:r>
              <a:rPr lang="ru-RU" sz="2000" b="1" dirty="0">
                <a:solidFill>
                  <a:srgbClr val="000000"/>
                </a:solidFill>
                <a:latin typeface="Georgia"/>
              </a:rPr>
              <a:t>РОТ В РОТ или РОТ В НОС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353175"/>
            <a:ext cx="2743200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ru-RU" dirty="0"/>
              <a:t>Лукьянов А.С. © 2017</a:t>
            </a:r>
          </a:p>
        </p:txBody>
      </p:sp>
    </p:spTree>
    <p:extLst>
      <p:ext uri="{BB962C8B-B14F-4D97-AF65-F5344CB8AC3E}">
        <p14:creationId xmlns:p14="http://schemas.microsoft.com/office/powerpoint/2010/main" val="8465555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0000"/>
                </a:solidFill>
                <a:latin typeface="Georgia"/>
              </a:rPr>
              <a:t>Проверьте наличие пульса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 vert="horz" anchor="t">
            <a:normAutofit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000000"/>
                </a:solidFill>
                <a:latin typeface="Georgia"/>
              </a:rPr>
              <a:t>ОДНОВРЕМЕННО С ОЦЕНКОЙ ДЫХАНИЯ</a:t>
            </a:r>
          </a:p>
          <a:p>
            <a:pPr marL="0" indent="0" algn="ctr">
              <a:buNone/>
            </a:pPr>
            <a:r>
              <a:rPr lang="ru-RU" dirty="0">
                <a:solidFill>
                  <a:srgbClr val="000000"/>
                </a:solidFill>
                <a:latin typeface="Georgia"/>
              </a:rPr>
              <a:t>В течении 10 сек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Georgia"/>
              </a:rPr>
              <a:t>Определяется пульс на сонной артерии</a:t>
            </a:r>
          </a:p>
          <a:p>
            <a:pPr marL="0" indent="0" algn="just">
              <a:buNone/>
            </a:pPr>
            <a:endParaRPr lang="ru-RU" dirty="0">
              <a:solidFill>
                <a:srgbClr val="000000"/>
              </a:solidFill>
              <a:latin typeface="Georgia"/>
            </a:endParaRPr>
          </a:p>
        </p:txBody>
      </p:sp>
      <p:pic>
        <p:nvPicPr>
          <p:cNvPr id="4" name="Рисунок 3" descr="Картинки по запросу пульс на сонной артерии реанимация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875" y="3232785"/>
            <a:ext cx="2743200" cy="23204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56382" y="3192463"/>
            <a:ext cx="4711356" cy="2246769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ru-RU" sz="2000" dirty="0"/>
              <a:t>Если у пульс </a:t>
            </a:r>
          </a:p>
          <a:p>
            <a:pPr algn="ctr"/>
            <a:r>
              <a:rPr lang="ru-RU" sz="2000" b="1" dirty="0"/>
              <a:t>НЕ ОПРЕДЕЛЯЕТСЯ</a:t>
            </a:r>
          </a:p>
          <a:p>
            <a:pPr algn="ctr"/>
            <a:r>
              <a:rPr lang="ru-RU" sz="2000" b="1" dirty="0"/>
              <a:t>ПЕРЕХОДИТЕ К СЛР</a:t>
            </a:r>
          </a:p>
          <a:p>
            <a:pPr algn="ctr"/>
            <a:endParaRPr lang="ru-RU" sz="2000" b="1" dirty="0"/>
          </a:p>
          <a:p>
            <a:pPr algn="ctr"/>
            <a:r>
              <a:rPr lang="ru-RU" sz="2000" dirty="0"/>
              <a:t>Если Вы оказываете помощь один, </a:t>
            </a:r>
            <a:r>
              <a:rPr lang="ru-RU" sz="2000" b="1" dirty="0"/>
              <a:t>ВЫЗОВИТЕ БРИГАДУ СКОРОЙ ПОМОЩИ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2875" y="6334125"/>
            <a:ext cx="2743200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ru-RU" dirty="0"/>
              <a:t>Лукьянов А.С. © 2017</a:t>
            </a:r>
          </a:p>
        </p:txBody>
      </p:sp>
    </p:spTree>
    <p:extLst>
      <p:ext uri="{BB962C8B-B14F-4D97-AF65-F5344CB8AC3E}">
        <p14:creationId xmlns:p14="http://schemas.microsoft.com/office/powerpoint/2010/main" val="26122507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0000"/>
                </a:solidFill>
                <a:latin typeface="Georgia"/>
              </a:rPr>
              <a:t>Схема дыхательных путей</a:t>
            </a:r>
          </a:p>
        </p:txBody>
      </p:sp>
      <p:pic>
        <p:nvPicPr>
          <p:cNvPr id="4" name="Объект 3" descr="Картинки по запросу схема верхних дыхательных путей реанимация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2484846" y="1536497"/>
            <a:ext cx="4369522" cy="4845382"/>
          </a:xfrm>
        </p:spPr>
      </p:pic>
      <p:sp>
        <p:nvSpPr>
          <p:cNvPr id="3" name="TextBox 2"/>
          <p:cNvSpPr txBox="1"/>
          <p:nvPr/>
        </p:nvSpPr>
        <p:spPr>
          <a:xfrm>
            <a:off x="0" y="6315075"/>
            <a:ext cx="2743200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ru-RU" dirty="0"/>
              <a:t>Лукьянов А.С. © 2017</a:t>
            </a:r>
          </a:p>
        </p:txBody>
      </p:sp>
    </p:spTree>
    <p:extLst>
      <p:ext uri="{BB962C8B-B14F-4D97-AF65-F5344CB8AC3E}">
        <p14:creationId xmlns:p14="http://schemas.microsoft.com/office/powerpoint/2010/main" val="13546757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0000"/>
                </a:solidFill>
              </a:rPr>
              <a:t>Сердечно-легочная реанимация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 vert="horz" anchor="t">
            <a:normAutofit lnSpcReduction="10000"/>
          </a:bodyPr>
          <a:lstStyle/>
          <a:p>
            <a:r>
              <a:rPr lang="ru-RU" dirty="0">
                <a:solidFill>
                  <a:srgbClr val="000000"/>
                </a:solidFill>
                <a:latin typeface="Georgia"/>
              </a:rPr>
              <a:t>Определение области компрессии</a:t>
            </a:r>
          </a:p>
          <a:p>
            <a:r>
              <a:rPr lang="ru-RU" dirty="0">
                <a:solidFill>
                  <a:srgbClr val="000000"/>
                </a:solidFill>
                <a:latin typeface="Georgia"/>
              </a:rPr>
              <a:t>Глубина компрессии (5 см но не &gt;6 см)</a:t>
            </a:r>
          </a:p>
          <a:p>
            <a:r>
              <a:rPr lang="ru-RU" dirty="0">
                <a:solidFill>
                  <a:srgbClr val="000000"/>
                </a:solidFill>
                <a:latin typeface="Georgia"/>
              </a:rPr>
              <a:t>Частота компрессий 100-120 в мин.</a:t>
            </a:r>
          </a:p>
          <a:p>
            <a:r>
              <a:rPr lang="ru-RU" dirty="0">
                <a:solidFill>
                  <a:srgbClr val="000000"/>
                </a:solidFill>
                <a:latin typeface="Georgia"/>
              </a:rPr>
              <a:t>Обеспечение полной декомпрессии</a:t>
            </a:r>
          </a:p>
          <a:p>
            <a:r>
              <a:rPr lang="ru-RU" dirty="0">
                <a:solidFill>
                  <a:srgbClr val="000000"/>
                </a:solidFill>
                <a:latin typeface="Georgia"/>
              </a:rPr>
              <a:t>Соотношение компрессия/вдох - 30:2</a:t>
            </a:r>
          </a:p>
          <a:p>
            <a:r>
              <a:rPr lang="ru-RU" dirty="0">
                <a:solidFill>
                  <a:srgbClr val="000000"/>
                </a:solidFill>
                <a:latin typeface="Georgia"/>
              </a:rPr>
              <a:t>Временной интервал между компрессиями для проведения вдохов - не &gt;10 сек.</a:t>
            </a:r>
          </a:p>
          <a:p>
            <a:r>
              <a:rPr lang="ru-RU" dirty="0">
                <a:solidFill>
                  <a:srgbClr val="000000"/>
                </a:solidFill>
                <a:latin typeface="Georgia"/>
              </a:rPr>
              <a:t>Продолжительность выполнения СЛР 30 минут, либо до прибытия бригады СМП, либо до восстановления дыхания и кровообращения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" y="6353175"/>
            <a:ext cx="2743200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ru-RU" dirty="0"/>
              <a:t>Лукьянов А.С. © 2017</a:t>
            </a:r>
          </a:p>
        </p:txBody>
      </p:sp>
    </p:spTree>
    <p:extLst>
      <p:ext uri="{BB962C8B-B14F-4D97-AF65-F5344CB8AC3E}">
        <p14:creationId xmlns:p14="http://schemas.microsoft.com/office/powerpoint/2010/main" val="28755817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0000"/>
                </a:solidFill>
              </a:rPr>
              <a:t>Схема проведения СЛР</a:t>
            </a:r>
          </a:p>
        </p:txBody>
      </p:sp>
      <p:pic>
        <p:nvPicPr>
          <p:cNvPr id="4" name="Объект 3" descr="Картинки по запросу алгоритм базовой сердечно легочной реанимации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860263" y="1805421"/>
            <a:ext cx="7414202" cy="5049722"/>
          </a:xfrm>
        </p:spPr>
      </p:pic>
      <p:sp>
        <p:nvSpPr>
          <p:cNvPr id="5" name="TextBox 4"/>
          <p:cNvSpPr txBox="1"/>
          <p:nvPr/>
        </p:nvSpPr>
        <p:spPr>
          <a:xfrm>
            <a:off x="608013" y="1590675"/>
            <a:ext cx="7887998" cy="369888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Georgia"/>
              </a:rPr>
              <a:t>ОПРЕДЕЛЕНИЕ МЕСТА КОМПРЕССИЙ</a:t>
            </a:r>
          </a:p>
        </p:txBody>
      </p:sp>
    </p:spTree>
    <p:extLst>
      <p:ext uri="{BB962C8B-B14F-4D97-AF65-F5344CB8AC3E}">
        <p14:creationId xmlns:p14="http://schemas.microsoft.com/office/powerpoint/2010/main" val="17763279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0000"/>
                </a:solidFill>
              </a:rPr>
              <a:t>Схема проведения СЛР</a:t>
            </a:r>
            <a:endParaRPr lang="ru-RU" dirty="0">
              <a:solidFill>
                <a:srgbClr val="000000"/>
              </a:solidFill>
              <a:latin typeface="Georgia"/>
            </a:endParaRPr>
          </a:p>
        </p:txBody>
      </p:sp>
      <p:pic>
        <p:nvPicPr>
          <p:cNvPr id="4" name="Объект 3" descr="Картинки по запросу пульс на сонной артерии реанимация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400050" y="3038475"/>
            <a:ext cx="8404142" cy="3625705"/>
          </a:xfrm>
        </p:spPr>
      </p:pic>
      <p:sp>
        <p:nvSpPr>
          <p:cNvPr id="5" name="TextBox 4"/>
          <p:cNvSpPr txBox="1"/>
          <p:nvPr/>
        </p:nvSpPr>
        <p:spPr>
          <a:xfrm>
            <a:off x="464993" y="1628775"/>
            <a:ext cx="8340868" cy="40011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ru-RU" sz="2000" b="1" dirty="0">
                <a:solidFill>
                  <a:srgbClr val="000000"/>
                </a:solidFill>
                <a:latin typeface="Georgia"/>
              </a:rPr>
              <a:t>ЗАЛОГ УСПЕХА - ПРАВИЛЬНАЯ ТЕХНИКА СЛР!</a:t>
            </a:r>
          </a:p>
        </p:txBody>
      </p:sp>
      <p:pic>
        <p:nvPicPr>
          <p:cNvPr id="6" name="Рисунок 5" descr="Картинки по запросу этапы базовой реанимации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050" y="2130425"/>
            <a:ext cx="4282794" cy="2055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2412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b="1" dirty="0">
                <a:solidFill>
                  <a:srgbClr val="000000"/>
                </a:solidFill>
              </a:rPr>
              <a:t>ВОССТАНОВИТЕЛЬНОЕ ПОЛОЖЕНИЕ</a:t>
            </a:r>
          </a:p>
        </p:txBody>
      </p:sp>
      <p:pic>
        <p:nvPicPr>
          <p:cNvPr id="4" name="Объект 3" descr="Картинки по запросу этапы базовой реанимации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371661" y="1895475"/>
            <a:ext cx="8328916" cy="4673984"/>
          </a:xfrm>
        </p:spPr>
      </p:pic>
    </p:spTree>
    <p:extLst>
      <p:ext uri="{BB962C8B-B14F-4D97-AF65-F5344CB8AC3E}">
        <p14:creationId xmlns:p14="http://schemas.microsoft.com/office/powerpoint/2010/main" val="9916436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0000"/>
                </a:solidFill>
              </a:rPr>
              <a:t>УДУШЬЕ</a:t>
            </a:r>
          </a:p>
        </p:txBody>
      </p:sp>
      <p:pic>
        <p:nvPicPr>
          <p:cNvPr id="4" name="Объект 3" descr="Картинки по запросу удушье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1381125" y="1609725"/>
            <a:ext cx="6592974" cy="4762211"/>
          </a:xfrm>
        </p:spPr>
      </p:pic>
      <p:sp>
        <p:nvSpPr>
          <p:cNvPr id="3" name="TextBox 2"/>
          <p:cNvSpPr txBox="1"/>
          <p:nvPr/>
        </p:nvSpPr>
        <p:spPr>
          <a:xfrm>
            <a:off x="76200" y="6353175"/>
            <a:ext cx="2743200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ru-RU" dirty="0"/>
              <a:t>Лукьянов А.С. © 2017</a:t>
            </a:r>
          </a:p>
        </p:txBody>
      </p:sp>
    </p:spTree>
    <p:extLst>
      <p:ext uri="{BB962C8B-B14F-4D97-AF65-F5344CB8AC3E}">
        <p14:creationId xmlns:p14="http://schemas.microsoft.com/office/powerpoint/2010/main" val="31509356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0000"/>
                </a:solidFill>
              </a:rPr>
              <a:t>ПРИЧИНЫ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 vert="horz" anchor="t">
            <a:normAutofit/>
          </a:bodyPr>
          <a:lstStyle/>
          <a:p>
            <a:r>
              <a:rPr lang="ru-RU" dirty="0"/>
              <a:t>Попытка проглотить большие куски пищи</a:t>
            </a:r>
          </a:p>
          <a:p>
            <a:r>
              <a:rPr lang="ru-RU" dirty="0"/>
              <a:t>Злоупотребление спиртными напитками</a:t>
            </a:r>
          </a:p>
          <a:p>
            <a:r>
              <a:rPr lang="ru-RU" dirty="0"/>
              <a:t>Разговор и смех во время приема пищи</a:t>
            </a:r>
          </a:p>
          <a:p>
            <a:r>
              <a:rPr lang="ru-RU" dirty="0"/>
              <a:t>Ходьба, игра или бег с пищей или посторонним предметом во рту</a:t>
            </a:r>
          </a:p>
          <a:p>
            <a:r>
              <a:rPr lang="ru-RU" dirty="0"/>
              <a:t>Наличие зубных протезов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" y="6353175"/>
            <a:ext cx="2743200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ru-RU" dirty="0"/>
              <a:t>Лукьянов А.С. © 2017</a:t>
            </a:r>
          </a:p>
        </p:txBody>
      </p:sp>
    </p:spTree>
    <p:extLst>
      <p:ext uri="{BB962C8B-B14F-4D97-AF65-F5344CB8AC3E}">
        <p14:creationId xmlns:p14="http://schemas.microsoft.com/office/powerpoint/2010/main" val="38642114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0000"/>
                </a:solidFill>
              </a:rPr>
              <a:t>ПРИЗНАКИ И СИМПТОМЫ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830373025"/>
              </p:ext>
            </p:extLst>
          </p:nvPr>
        </p:nvGraphicFramePr>
        <p:xfrm>
          <a:off x="302508" y="1553014"/>
          <a:ext cx="8503920" cy="3589966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4251960">
                  <a:extLst>
                    <a:ext uri="{9D8B030D-6E8A-4147-A177-3AD203B41FA5}">
                      <a16:colId xmlns:a16="http://schemas.microsoft.com/office/drawing/2014/main" val="1428962067"/>
                    </a:ext>
                  </a:extLst>
                </a:gridCol>
                <a:gridCol w="4251960">
                  <a:extLst>
                    <a:ext uri="{9D8B030D-6E8A-4147-A177-3AD203B41FA5}">
                      <a16:colId xmlns:a16="http://schemas.microsoft.com/office/drawing/2014/main" val="3036976024"/>
                    </a:ext>
                  </a:extLst>
                </a:gridCol>
              </a:tblGrid>
              <a:tr h="608733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ХАРАКТЕР НАРУШЕНИЯ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ПРИЗНАКИ И СИМПТОМЫ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4235980"/>
                  </a:ext>
                </a:extLst>
              </a:tr>
              <a:tr h="1233077">
                <a:tc>
                  <a:txBody>
                    <a:bodyPr/>
                    <a:lstStyle/>
                    <a:p>
                      <a:r>
                        <a:rPr lang="ru-RU" sz="1400" b="1" dirty="0"/>
                        <a:t>Частичная непроходимость дыхательных путей, сознание сохранено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/>
                        <a:t>Сильный кашель. Пострадавший в состоянии дышать и говорить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7080089"/>
                  </a:ext>
                </a:extLst>
              </a:tr>
              <a:tr h="874078">
                <a:tc>
                  <a:txBody>
                    <a:bodyPr/>
                    <a:lstStyle/>
                    <a:p>
                      <a:r>
                        <a:rPr lang="ru-RU" sz="1400" b="1" dirty="0"/>
                        <a:t>Полная непроходимость дыхательных путей). Сознание сохранено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/>
                        <a:t>Пострадавший не в состоянии ни говорить, ни дышать.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9819168"/>
                  </a:ext>
                </a:extLst>
              </a:tr>
              <a:tr h="874078">
                <a:tc>
                  <a:txBody>
                    <a:bodyPr/>
                    <a:lstStyle/>
                    <a:p>
                      <a:r>
                        <a:rPr lang="ru-RU" sz="1400" b="1" dirty="0"/>
                        <a:t>Удушение с потерей сознания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rgbClr val="000000"/>
                          </a:solidFill>
                        </a:rPr>
                        <a:t>Пострадавший не реагирует и не дышит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5907965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6200" y="6315075"/>
            <a:ext cx="2743200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ru-RU" dirty="0"/>
              <a:t>Лукьянов А.С. © 2017</a:t>
            </a:r>
          </a:p>
        </p:txBody>
      </p:sp>
    </p:spTree>
    <p:extLst>
      <p:ext uri="{BB962C8B-B14F-4D97-AF65-F5344CB8AC3E}">
        <p14:creationId xmlns:p14="http://schemas.microsoft.com/office/powerpoint/2010/main" val="1576752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0000"/>
                </a:solidFill>
                <a:latin typeface="Times New Roman"/>
              </a:rPr>
              <a:t>Задачи оказывающего помощь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 vert="horz" anchor="t">
            <a:normAutofit/>
          </a:bodyPr>
          <a:lstStyle/>
          <a:p>
            <a:r>
              <a:rPr lang="ru-RU" dirty="0"/>
              <a:t>Определить, действительно ли имеет место неотложная ситуация</a:t>
            </a:r>
          </a:p>
          <a:p>
            <a:r>
              <a:rPr lang="ru-RU" dirty="0"/>
              <a:t>Принять решение действовать</a:t>
            </a:r>
          </a:p>
          <a:p>
            <a:r>
              <a:rPr lang="ru-RU" dirty="0"/>
              <a:t>Вызвать скорую медицинскую помощь</a:t>
            </a:r>
          </a:p>
          <a:p>
            <a:r>
              <a:rPr lang="ru-RU" dirty="0"/>
              <a:t>Оказать первую помощь до прибытия скорой помощи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" y="6353175"/>
            <a:ext cx="2743200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ru-RU" dirty="0">
                <a:latin typeface="Georgia"/>
              </a:rPr>
              <a:t>Лукьянов А.С. © 2017</a:t>
            </a:r>
          </a:p>
        </p:txBody>
      </p:sp>
    </p:spTree>
    <p:extLst>
      <p:ext uri="{BB962C8B-B14F-4D97-AF65-F5344CB8AC3E}">
        <p14:creationId xmlns:p14="http://schemas.microsoft.com/office/powerpoint/2010/main" val="398272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0000"/>
                </a:solidFill>
                <a:latin typeface="Georgia"/>
              </a:rPr>
              <a:t>ПЕРВАЯ ПОМОЩЬ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1103672" y="2695575"/>
            <a:ext cx="6993106" cy="3023419"/>
          </a:xfrm>
        </p:spPr>
      </p:pic>
      <p:sp>
        <p:nvSpPr>
          <p:cNvPr id="5" name="TextBox 4"/>
          <p:cNvSpPr txBox="1"/>
          <p:nvPr/>
        </p:nvSpPr>
        <p:spPr>
          <a:xfrm>
            <a:off x="284163" y="1914525"/>
            <a:ext cx="8624887" cy="553998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ru-RU" sz="3000" b="1" dirty="0">
                <a:solidFill>
                  <a:srgbClr val="000000"/>
                </a:solidFill>
                <a:latin typeface="Georgia"/>
              </a:rPr>
              <a:t>ПРИЕМ ГЕЙМЛИХА</a:t>
            </a:r>
          </a:p>
        </p:txBody>
      </p:sp>
    </p:spTree>
    <p:extLst>
      <p:ext uri="{BB962C8B-B14F-4D97-AF65-F5344CB8AC3E}">
        <p14:creationId xmlns:p14="http://schemas.microsoft.com/office/powerpoint/2010/main" val="8625602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0000"/>
                </a:solidFill>
              </a:rPr>
              <a:t>ПРИЕМ ГЕЙМЛИХА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 vert="horz" anchor="t">
            <a:normAutofit/>
          </a:bodyPr>
          <a:lstStyle/>
          <a:p>
            <a:r>
              <a:rPr lang="ru-RU" dirty="0"/>
              <a:t>Дать возможность откашляться самостоятельно</a:t>
            </a:r>
          </a:p>
          <a:p>
            <a:r>
              <a:rPr lang="ru-RU" dirty="0"/>
              <a:t>Сделать 5 ударов между лопатками пострадавшего </a:t>
            </a:r>
          </a:p>
          <a:p>
            <a:r>
              <a:rPr lang="ru-RU" dirty="0"/>
              <a:t>Приступить к выполнению приема </a:t>
            </a:r>
            <a:r>
              <a:rPr lang="ru-RU" dirty="0" err="1"/>
              <a:t>Геймлиха</a:t>
            </a:r>
            <a:r>
              <a:rPr lang="ru-RU" dirty="0"/>
              <a:t> и выполняйте его до:</a:t>
            </a:r>
          </a:p>
          <a:p>
            <a:r>
              <a:rPr lang="ru-RU" dirty="0"/>
              <a:t>Инородное тело выпало</a:t>
            </a:r>
          </a:p>
          <a:p>
            <a:r>
              <a:rPr lang="ru-RU" dirty="0"/>
              <a:t>Пострадавший стал сильнее кашлять</a:t>
            </a:r>
          </a:p>
          <a:p>
            <a:r>
              <a:rPr lang="ru-RU" dirty="0"/>
              <a:t>Пострадавший потерял сознание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3825" y="6353175"/>
            <a:ext cx="2743200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ru-RU" dirty="0"/>
              <a:t>Лукьянов А.С. © 2017</a:t>
            </a:r>
          </a:p>
        </p:txBody>
      </p:sp>
    </p:spTree>
    <p:extLst>
      <p:ext uri="{BB962C8B-B14F-4D97-AF65-F5344CB8AC3E}">
        <p14:creationId xmlns:p14="http://schemas.microsoft.com/office/powerpoint/2010/main" val="3401839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0000"/>
                </a:solidFill>
                <a:latin typeface="Georgia"/>
              </a:rPr>
              <a:t>ПРИЕМ ГЕЙМЛИХА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 vert="horz" anchor="t"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b="1" dirty="0"/>
              <a:t>ПОСТРАДАВШИЙ БЕЗ СОЗНАНИЯ</a:t>
            </a:r>
          </a:p>
          <a:p>
            <a:pPr algn="just"/>
            <a:r>
              <a:rPr lang="ru-RU" dirty="0"/>
              <a:t>Осмотреть полость рта и при необходимости очистить ее от посторонних предметов</a:t>
            </a:r>
          </a:p>
          <a:p>
            <a:pPr algn="just"/>
            <a:r>
              <a:rPr lang="ru-RU" dirty="0"/>
              <a:t>Оценить пульс и дыхание</a:t>
            </a:r>
          </a:p>
          <a:p>
            <a:pPr algn="just"/>
            <a:r>
              <a:rPr lang="ru-RU" dirty="0"/>
              <a:t>Принятие решения в зависимости от ситуации: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/>
              <a:t>Дыхание и пульс есть, причина отсутствия сознания не известна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/>
              <a:t>Дыхание и пульс есть, причина отсутствия сознания известна, и это обструкция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/>
              <a:t>Дыхания и пульса нет, причина клинической смерти известна/неизвестна</a:t>
            </a:r>
          </a:p>
          <a:p>
            <a:pPr algn="just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8575" y="6334125"/>
            <a:ext cx="2743200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ru-RU" dirty="0"/>
              <a:t>Лукьянов А.С. © 2017</a:t>
            </a:r>
          </a:p>
        </p:txBody>
      </p:sp>
    </p:spTree>
    <p:extLst>
      <p:ext uri="{BB962C8B-B14F-4D97-AF65-F5344CB8AC3E}">
        <p14:creationId xmlns:p14="http://schemas.microsoft.com/office/powerpoint/2010/main" val="36425079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0000"/>
                </a:solidFill>
              </a:rPr>
              <a:t>ПРИЕМ ГЕЙМЛИХА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2095500" y="2114550"/>
            <a:ext cx="4874963" cy="4572000"/>
          </a:xfrm>
        </p:spPr>
      </p:pic>
      <p:sp>
        <p:nvSpPr>
          <p:cNvPr id="5" name="TextBox 4"/>
          <p:cNvSpPr txBox="1"/>
          <p:nvPr/>
        </p:nvSpPr>
        <p:spPr>
          <a:xfrm>
            <a:off x="322263" y="1539875"/>
            <a:ext cx="8403508" cy="507831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ru-RU" sz="2700" b="1" dirty="0">
                <a:solidFill>
                  <a:srgbClr val="000000"/>
                </a:solidFill>
                <a:latin typeface="Georgia"/>
              </a:rPr>
              <a:t>ПОСТРАДАВШИЙ БЕЗ СОЗНАНИЯ</a:t>
            </a:r>
          </a:p>
        </p:txBody>
      </p:sp>
    </p:spTree>
    <p:extLst>
      <p:ext uri="{BB962C8B-B14F-4D97-AF65-F5344CB8AC3E}">
        <p14:creationId xmlns:p14="http://schemas.microsoft.com/office/powerpoint/2010/main" val="28189975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0000"/>
                </a:solidFill>
              </a:rPr>
              <a:t>КРОВОТЕЧЕНИЯ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 vert="horz" anchor="t">
            <a:normAutofit/>
          </a:bodyPr>
          <a:lstStyle/>
          <a:p>
            <a:pPr marL="0" indent="0" algn="ctr">
              <a:buNone/>
            </a:pPr>
            <a:r>
              <a:rPr lang="ru-RU" b="1" dirty="0"/>
              <a:t>КЛАССИФИКАЦИЯ</a:t>
            </a:r>
          </a:p>
          <a:p>
            <a:pPr algn="just"/>
            <a:r>
              <a:rPr lang="ru-RU" b="1" dirty="0"/>
              <a:t>По источнику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/>
              <a:t>Капиллярное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/>
              <a:t>Венозное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/>
              <a:t>Артериальное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/>
              <a:t>Смешанное</a:t>
            </a:r>
          </a:p>
          <a:p>
            <a:pPr algn="just"/>
            <a:r>
              <a:rPr lang="ru-RU" b="1" dirty="0"/>
              <a:t>По локализации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/>
              <a:t>Наружное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/>
              <a:t>Внутреннее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" y="6381750"/>
            <a:ext cx="2743200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ru-RU" dirty="0">
                <a:latin typeface="Georgia"/>
              </a:rPr>
              <a:t>Лукьянов А.С. © 2017</a:t>
            </a:r>
          </a:p>
        </p:txBody>
      </p:sp>
    </p:spTree>
    <p:extLst>
      <p:ext uri="{BB962C8B-B14F-4D97-AF65-F5344CB8AC3E}">
        <p14:creationId xmlns:p14="http://schemas.microsoft.com/office/powerpoint/2010/main" val="19475477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0000"/>
                </a:solidFill>
              </a:rPr>
              <a:t>КРОВОТЕЧЕНИЯ</a:t>
            </a:r>
            <a:endParaRPr lang="ru-RU" b="1" dirty="0">
              <a:solidFill>
                <a:srgbClr val="000000"/>
              </a:solidFill>
              <a:latin typeface="Georgia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1025320" y="990600"/>
            <a:ext cx="6907416" cy="5659883"/>
          </a:xfrm>
        </p:spPr>
      </p:pic>
    </p:spTree>
    <p:extLst>
      <p:ext uri="{BB962C8B-B14F-4D97-AF65-F5344CB8AC3E}">
        <p14:creationId xmlns:p14="http://schemas.microsoft.com/office/powerpoint/2010/main" val="2714835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0000"/>
                </a:solidFill>
                <a:latin typeface="Georgia"/>
              </a:rPr>
              <a:t>ПЕРВАЯ ПОМОЩЬ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 vert="horz" anchor="t">
            <a:normAutofit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000000"/>
                </a:solidFill>
                <a:latin typeface="Georgia"/>
              </a:rPr>
              <a:t>МЕТОДЫ ОСТАНОВКИ КРОВОТЕЧЕНИЙ</a:t>
            </a:r>
          </a:p>
          <a:p>
            <a:pPr marL="0" indent="0" algn="ctr">
              <a:buNone/>
            </a:pPr>
            <a:endParaRPr lang="ru-RU" b="1" dirty="0">
              <a:solidFill>
                <a:srgbClr val="000000"/>
              </a:solidFill>
              <a:latin typeface="Georgia"/>
            </a:endParaRPr>
          </a:p>
          <a:p>
            <a:pPr algn="just"/>
            <a:r>
              <a:rPr lang="ru-RU" dirty="0">
                <a:solidFill>
                  <a:srgbClr val="000000"/>
                </a:solidFill>
                <a:latin typeface="Georgia"/>
              </a:rPr>
              <a:t>Давящая повязка(капиллярное, венозное)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Georgia"/>
              </a:rPr>
              <a:t>Наложение жгута (венозное, артериальное)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Georgia"/>
              </a:rPr>
              <a:t>Пальцевое прижатие поврежденного сосуда к кости (артериальное, венозное)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Georgia"/>
              </a:rPr>
              <a:t>Наложение закрутки (венозное, артериальное)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5725" y="6353175"/>
            <a:ext cx="2743200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ru-RU" dirty="0"/>
              <a:t>Лукьянов А.С. © 2017</a:t>
            </a:r>
          </a:p>
        </p:txBody>
      </p:sp>
    </p:spTree>
    <p:extLst>
      <p:ext uri="{BB962C8B-B14F-4D97-AF65-F5344CB8AC3E}">
        <p14:creationId xmlns:p14="http://schemas.microsoft.com/office/powerpoint/2010/main" val="27836732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0000"/>
                </a:solidFill>
              </a:rPr>
              <a:t>НАЛОЖЕНИЕ ЖГУТА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 vert="horz" anchor="t">
            <a:normAutofit fontScale="77500" lnSpcReduction="20000"/>
          </a:bodyPr>
          <a:lstStyle/>
          <a:p>
            <a:r>
              <a:rPr lang="ru-RU" sz="3000" dirty="0">
                <a:solidFill>
                  <a:srgbClr val="000000"/>
                </a:solidFill>
              </a:rPr>
              <a:t>Наложение жгута осуществляется на 1,5-2 см выше места травмы артерии.</a:t>
            </a:r>
          </a:p>
          <a:p>
            <a:r>
              <a:rPr lang="ru-RU" sz="3000" dirty="0">
                <a:solidFill>
                  <a:srgbClr val="000000"/>
                </a:solidFill>
              </a:rPr>
              <a:t>Наложение жгута не допустимо на голое тело</a:t>
            </a:r>
          </a:p>
          <a:p>
            <a:r>
              <a:rPr lang="ru-RU" sz="3000" b="1" dirty="0">
                <a:solidFill>
                  <a:srgbClr val="000000"/>
                </a:solidFill>
              </a:rPr>
              <a:t>Техника:</a:t>
            </a:r>
            <a:r>
              <a:rPr lang="ru-RU" sz="3000" dirty="0">
                <a:solidFill>
                  <a:srgbClr val="000000"/>
                </a:solidFill>
              </a:rPr>
              <a:t> первый виток жгута должен быть достаточно тугим</a:t>
            </a:r>
          </a:p>
          <a:p>
            <a:r>
              <a:rPr lang="ru-RU" sz="3000" dirty="0">
                <a:solidFill>
                  <a:srgbClr val="000000"/>
                </a:solidFill>
              </a:rPr>
              <a:t>Время, прошедшее с момента наложения жгута, не должно превышать 40 минут как в холодное, так и в теплое время года</a:t>
            </a:r>
          </a:p>
          <a:p>
            <a:r>
              <a:rPr lang="ru-RU" sz="3000" dirty="0">
                <a:solidFill>
                  <a:srgbClr val="000000"/>
                </a:solidFill>
              </a:rPr>
              <a:t>Наложение жгута возможно не только при ранениях предплечья или бедра. При повреждении сонной артерии для наложения жгута используется шина или поднятая вверх конечность.</a:t>
            </a:r>
          </a:p>
          <a:p>
            <a:r>
              <a:rPr lang="ru-RU" sz="3000" dirty="0">
                <a:solidFill>
                  <a:srgbClr val="000000"/>
                </a:solidFill>
              </a:rPr>
              <a:t>Дата и время наложения жгута пишется на бумаге и вкладывается под жгут. Можно писать на жгуте и коже.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334125"/>
            <a:ext cx="2743200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ru-RU" dirty="0"/>
              <a:t>Лукьянов А.С. © 2017</a:t>
            </a:r>
          </a:p>
        </p:txBody>
      </p:sp>
    </p:spTree>
    <p:extLst>
      <p:ext uri="{BB962C8B-B14F-4D97-AF65-F5344CB8AC3E}">
        <p14:creationId xmlns:p14="http://schemas.microsoft.com/office/powerpoint/2010/main" val="40690184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0000"/>
                </a:solidFill>
              </a:rPr>
              <a:t>ОСТАНОВКА КРОВОТЕЧЕНИЯ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533400" y="1698625"/>
            <a:ext cx="4848225" cy="42291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400" y="1698625"/>
            <a:ext cx="2238375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7778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0000"/>
                </a:solidFill>
              </a:rPr>
              <a:t>ОСТАНОВКА КРОВОТЕЧЕНИЯ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596296" y="1527175"/>
            <a:ext cx="7914895" cy="4572000"/>
          </a:xfrm>
        </p:spPr>
      </p:pic>
    </p:spTree>
    <p:extLst>
      <p:ext uri="{BB962C8B-B14F-4D97-AF65-F5344CB8AC3E}">
        <p14:creationId xmlns:p14="http://schemas.microsoft.com/office/powerpoint/2010/main" val="2542808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0000"/>
                </a:solidFill>
                <a:latin typeface="Times New Roman"/>
              </a:rPr>
              <a:t>Препятствия к оказанию помощи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 vert="horz" anchor="t">
            <a:normAutofit/>
          </a:bodyPr>
          <a:lstStyle/>
          <a:p>
            <a:r>
              <a:rPr lang="ru-RU" dirty="0"/>
              <a:t>Присутствие посторонних</a:t>
            </a:r>
          </a:p>
          <a:p>
            <a:r>
              <a:rPr lang="ru-RU" dirty="0"/>
              <a:t>Неуверенность в отношении к пострадавшему</a:t>
            </a:r>
          </a:p>
          <a:p>
            <a:r>
              <a:rPr lang="ru-RU" dirty="0"/>
              <a:t>Характер травмы или заболевания</a:t>
            </a:r>
          </a:p>
          <a:p>
            <a:r>
              <a:rPr lang="ru-RU" dirty="0"/>
              <a:t>Опасение сделать что то неправильно</a:t>
            </a:r>
          </a:p>
          <a:p>
            <a:r>
              <a:rPr lang="ru-RU" dirty="0"/>
              <a:t>Опасение заразиться</a:t>
            </a:r>
          </a:p>
          <a:p>
            <a:endParaRPr lang="ru-RU" dirty="0"/>
          </a:p>
        </p:txBody>
      </p:sp>
      <p:pic>
        <p:nvPicPr>
          <p:cNvPr id="4" name="Рисунок 3" descr="Картинки по запросу среди вас есть врач я фотограф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9660" y="3562350"/>
            <a:ext cx="4136024" cy="26963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" y="6372225"/>
            <a:ext cx="2743200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ru-RU" dirty="0"/>
              <a:t>Лукьянов А.С. © 2017</a:t>
            </a:r>
          </a:p>
        </p:txBody>
      </p:sp>
    </p:spTree>
    <p:extLst>
      <p:ext uri="{BB962C8B-B14F-4D97-AF65-F5344CB8AC3E}">
        <p14:creationId xmlns:p14="http://schemas.microsoft.com/office/powerpoint/2010/main" val="31475885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0000"/>
                </a:solidFill>
                <a:latin typeface="Georgia"/>
              </a:rPr>
              <a:t>ОСТАНОВКА КРОВОТЕЧЕНИЯ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2915444" y="1827212"/>
            <a:ext cx="3276600" cy="3971925"/>
          </a:xfrm>
        </p:spPr>
      </p:pic>
    </p:spTree>
    <p:extLst>
      <p:ext uri="{BB962C8B-B14F-4D97-AF65-F5344CB8AC3E}">
        <p14:creationId xmlns:p14="http://schemas.microsoft.com/office/powerpoint/2010/main" val="3401449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0000"/>
                </a:solidFill>
                <a:latin typeface="Times New Roman"/>
              </a:rPr>
              <a:t>Когда следует вызывать помощь?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 vert="horz" anchor="t">
            <a:normAutofit fontScale="92500" lnSpcReduction="10000"/>
          </a:bodyPr>
          <a:lstStyle/>
          <a:p>
            <a:r>
              <a:rPr lang="ru-RU" dirty="0"/>
              <a:t>Бессознательное состояние</a:t>
            </a:r>
          </a:p>
          <a:p>
            <a:r>
              <a:rPr lang="ru-RU" dirty="0"/>
              <a:t>Нарушение/отсутствие дыхания</a:t>
            </a:r>
          </a:p>
          <a:p>
            <a:r>
              <a:rPr lang="ru-RU" dirty="0"/>
              <a:t>Непрекращающиеся боли в груди</a:t>
            </a:r>
          </a:p>
          <a:p>
            <a:r>
              <a:rPr lang="ru-RU" dirty="0"/>
              <a:t>Отсутствие пульса</a:t>
            </a:r>
          </a:p>
          <a:p>
            <a:r>
              <a:rPr lang="ru-RU" dirty="0"/>
              <a:t>Сильное кровотечение</a:t>
            </a:r>
          </a:p>
          <a:p>
            <a:r>
              <a:rPr lang="ru-RU" dirty="0"/>
              <a:t>Сильная боль в животе</a:t>
            </a:r>
          </a:p>
          <a:p>
            <a:r>
              <a:rPr lang="ru-RU" dirty="0"/>
              <a:t>Рвота с кровью или кровянистые выделения (с мочой, мокротой и т.п.)</a:t>
            </a:r>
          </a:p>
          <a:p>
            <a:r>
              <a:rPr lang="ru-RU" dirty="0"/>
              <a:t>Отравление</a:t>
            </a:r>
          </a:p>
          <a:p>
            <a:r>
              <a:rPr lang="ru-RU" dirty="0"/>
              <a:t>Судороги, сильная головная боль или невнятная речь</a:t>
            </a:r>
          </a:p>
          <a:p>
            <a:r>
              <a:rPr lang="ru-RU" dirty="0"/>
              <a:t>Травмы головы, спины или шеи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334125"/>
            <a:ext cx="2743200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ru-RU" dirty="0"/>
              <a:t>Лукьянов А.С. © 2017</a:t>
            </a:r>
          </a:p>
        </p:txBody>
      </p:sp>
    </p:spTree>
    <p:extLst>
      <p:ext uri="{BB962C8B-B14F-4D97-AF65-F5344CB8AC3E}">
        <p14:creationId xmlns:p14="http://schemas.microsoft.com/office/powerpoint/2010/main" val="2492908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0000"/>
                </a:solidFill>
                <a:latin typeface="Times New Roman"/>
              </a:rPr>
              <a:t>Как вызвать скорую помощь?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 vert="horz" anchor="t">
            <a:normAutofit/>
          </a:bodyPr>
          <a:lstStyle/>
          <a:p>
            <a:r>
              <a:rPr lang="ru-RU" dirty="0"/>
              <a:t>Представьтесь</a:t>
            </a:r>
          </a:p>
          <a:p>
            <a:r>
              <a:rPr lang="ru-RU" dirty="0"/>
              <a:t>ТОЧНОЕ место происшествия</a:t>
            </a:r>
          </a:p>
          <a:p>
            <a:r>
              <a:rPr lang="ru-RU" dirty="0"/>
              <a:t>Если известны, данные пострадавшего</a:t>
            </a:r>
          </a:p>
          <a:p>
            <a:r>
              <a:rPr lang="ru-RU" dirty="0"/>
              <a:t>Что произошло и количество пострадавших</a:t>
            </a:r>
          </a:p>
          <a:p>
            <a:r>
              <a:rPr lang="ru-RU" dirty="0"/>
              <a:t>Состояние пострадавшего (боли в груди, затрудненное дыхание, отсутствие сознание и/или пульса)</a:t>
            </a:r>
          </a:p>
          <a:p>
            <a:r>
              <a:rPr lang="ru-RU" dirty="0"/>
              <a:t>Сообщите характер оказываемой помощи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" y="6353175"/>
            <a:ext cx="2743200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ru-RU" dirty="0"/>
              <a:t>Лукьянов А.С. © 2017</a:t>
            </a:r>
          </a:p>
        </p:txBody>
      </p:sp>
    </p:spTree>
    <p:extLst>
      <p:ext uri="{BB962C8B-B14F-4D97-AF65-F5344CB8AC3E}">
        <p14:creationId xmlns:p14="http://schemas.microsoft.com/office/powerpoint/2010/main" val="865945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0000"/>
                </a:solidFill>
                <a:latin typeface="Times New Roman"/>
              </a:rPr>
              <a:t>Алгоритм действия</a:t>
            </a:r>
          </a:p>
        </p:txBody>
      </p:sp>
      <p:pic>
        <p:nvPicPr>
          <p:cNvPr id="4" name="Объект 3" descr="Картинки по запросу алгоритм базовой сердечно легочной реанимации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130175" y="1358243"/>
            <a:ext cx="8861425" cy="5782332"/>
          </a:xfrm>
        </p:spPr>
      </p:pic>
    </p:spTree>
    <p:extLst>
      <p:ext uri="{BB962C8B-B14F-4D97-AF65-F5344CB8AC3E}">
        <p14:creationId xmlns:p14="http://schemas.microsoft.com/office/powerpoint/2010/main" val="13166202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0000"/>
                </a:solidFill>
              </a:rPr>
              <a:t>Определите наличие сознания</a:t>
            </a:r>
          </a:p>
        </p:txBody>
      </p:sp>
      <p:pic>
        <p:nvPicPr>
          <p:cNvPr id="4" name="Объект 3" descr="Картинки по запросу алгоритм базовой сердечно легочной реанимации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3194462" y="2657475"/>
            <a:ext cx="2743200" cy="3431023"/>
          </a:xfrm>
        </p:spPr>
      </p:pic>
      <p:sp>
        <p:nvSpPr>
          <p:cNvPr id="5" name="TextBox 4"/>
          <p:cNvSpPr txBox="1"/>
          <p:nvPr/>
        </p:nvSpPr>
        <p:spPr>
          <a:xfrm>
            <a:off x="708025" y="1471001"/>
            <a:ext cx="7874000" cy="646331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ru-RU" dirty="0"/>
              <a:t>Громко спросите: "С Вами все в порядке?"</a:t>
            </a:r>
          </a:p>
          <a:p>
            <a:pPr algn="ctr"/>
            <a:r>
              <a:rPr lang="ru-RU" dirty="0"/>
              <a:t>Похлопайте в ладоши, потрясите за плечи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4775" y="6353175"/>
            <a:ext cx="2743200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ru-RU" dirty="0"/>
              <a:t>Лукьянов А.С. © 2017</a:t>
            </a:r>
          </a:p>
        </p:txBody>
      </p:sp>
    </p:spTree>
    <p:extLst>
      <p:ext uri="{BB962C8B-B14F-4D97-AF65-F5344CB8AC3E}">
        <p14:creationId xmlns:p14="http://schemas.microsoft.com/office/powerpoint/2010/main" val="4092978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0000"/>
                </a:solidFill>
              </a:rPr>
              <a:t>ПОЗОВИТЕ НА ПОМОЩЬ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 vert="horz" anchor="t">
            <a:normAutofit/>
          </a:bodyPr>
          <a:lstStyle/>
          <a:p>
            <a:r>
              <a:rPr lang="ru-RU" dirty="0"/>
              <a:t>Если у Вас есть помощник, то попросите его вызвать скорую помощь </a:t>
            </a:r>
          </a:p>
          <a:p>
            <a:r>
              <a:rPr lang="ru-RU" dirty="0"/>
              <a:t>Если Вы оказываете помощь один, то вызов бригады скорой помощи откладывается до проверки проходимости верхних дыхательных путей и наличия дыхания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4775" y="6334125"/>
            <a:ext cx="2743200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ru-RU" dirty="0"/>
              <a:t>Лукьянов А.С. © 2017</a:t>
            </a:r>
          </a:p>
        </p:txBody>
      </p:sp>
    </p:spTree>
    <p:extLst>
      <p:ext uri="{BB962C8B-B14F-4D97-AF65-F5344CB8AC3E}">
        <p14:creationId xmlns:p14="http://schemas.microsoft.com/office/powerpoint/2010/main" val="30464745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0000"/>
                </a:solidFill>
                <a:latin typeface="Georgia"/>
              </a:rPr>
              <a:t>Обеспечение дыхания</a:t>
            </a:r>
          </a:p>
        </p:txBody>
      </p:sp>
      <p:pic>
        <p:nvPicPr>
          <p:cNvPr id="4" name="Объект 3" descr="Картинки по запросу алгоритм базовой сердечно легочной реанимации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3294179" y="3276600"/>
            <a:ext cx="2354782" cy="3422931"/>
          </a:xfrm>
        </p:spPr>
      </p:pic>
      <p:sp>
        <p:nvSpPr>
          <p:cNvPr id="5" name="TextBox 4"/>
          <p:cNvSpPr txBox="1"/>
          <p:nvPr/>
        </p:nvSpPr>
        <p:spPr>
          <a:xfrm>
            <a:off x="558698" y="1590675"/>
            <a:ext cx="8021183" cy="1754326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ru-RU" dirty="0">
                <a:solidFill>
                  <a:srgbClr val="000000"/>
                </a:solidFill>
                <a:latin typeface="Georgia"/>
              </a:rPr>
              <a:t>Откройте дыхательные пути.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Georgia"/>
              </a:rPr>
              <a:t>Запрокиньте голову,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Georgia"/>
              </a:rPr>
              <a:t>Приподнимите подбородок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dirty="0">
                <a:latin typeface="Georgia"/>
              </a:rPr>
              <a:t>Откройте пострадавшему рот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dirty="0">
                <a:latin typeface="Georgia"/>
              </a:rPr>
              <a:t>Извлеките из полости рта имеющиеся инородные предметы или рвотные массы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200" y="6353175"/>
            <a:ext cx="2743200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ru-RU" dirty="0"/>
              <a:t>Лукьянов А.С. © 2017</a:t>
            </a:r>
          </a:p>
        </p:txBody>
      </p:sp>
    </p:spTree>
    <p:extLst>
      <p:ext uri="{BB962C8B-B14F-4D97-AF65-F5344CB8AC3E}">
        <p14:creationId xmlns:p14="http://schemas.microsoft.com/office/powerpoint/2010/main" val="15581563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0</TotalTime>
  <Words>0</Words>
  <Application>Microsoft Office PowerPoint</Application>
  <PresentationFormat>Экран (4:3)</PresentationFormat>
  <Paragraphs>0</Paragraphs>
  <Slides>30</Slides>
  <Notes>30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Civic</vt:lpstr>
      <vt:lpstr>Учебно-тренинговый центр "Защита"</vt:lpstr>
      <vt:lpstr>Задачи оказывающего помощь</vt:lpstr>
      <vt:lpstr>Препятствия к оказанию помощи</vt:lpstr>
      <vt:lpstr>Когда следует вызывать помощь?</vt:lpstr>
      <vt:lpstr>Как вызвать скорую помощь?</vt:lpstr>
      <vt:lpstr>Алгоритм действия</vt:lpstr>
      <vt:lpstr>Определите наличие сознания</vt:lpstr>
      <vt:lpstr>ПОЗОВИТЕ НА ПОМОЩЬ</vt:lpstr>
      <vt:lpstr>Обеспечение дыхания</vt:lpstr>
      <vt:lpstr>Оценить дыхание</vt:lpstr>
      <vt:lpstr>Проверьте наличие пульса</vt:lpstr>
      <vt:lpstr>Схема дыхательных путей</vt:lpstr>
      <vt:lpstr>Сердечно-легочная реанимация</vt:lpstr>
      <vt:lpstr>Схема проведения СЛР</vt:lpstr>
      <vt:lpstr>Схема проведения СЛР</vt:lpstr>
      <vt:lpstr>ВОССТАНОВИТЕЛЬНОЕ ПОЛОЖЕНИЕ</vt:lpstr>
      <vt:lpstr>УДУШЬЕ</vt:lpstr>
      <vt:lpstr>ПРИЧИНЫ</vt:lpstr>
      <vt:lpstr>ПРИЗНАКИ И СИМПТОМЫ</vt:lpstr>
      <vt:lpstr>ПЕРВАЯ ПОМОЩЬ</vt:lpstr>
      <vt:lpstr>ПРИЕМ ГЕЙМЛИХА</vt:lpstr>
      <vt:lpstr>ПРИЕМ ГЕЙМЛИХА</vt:lpstr>
      <vt:lpstr>ПРИЕМ ГЕЙМЛИХА</vt:lpstr>
      <vt:lpstr>КРОВОТЕЧЕНИЯ</vt:lpstr>
      <vt:lpstr>КРОВОТЕЧЕНИЯ</vt:lpstr>
      <vt:lpstr>ПЕРВАЯ ПОМОЩЬ</vt:lpstr>
      <vt:lpstr>НАЛОЖЕНИЕ ЖГУТА</vt:lpstr>
      <vt:lpstr>ОСТАНОВКА КРОВОТЕЧЕНИЯ</vt:lpstr>
      <vt:lpstr>ОСТАНОВКА КРОВОТЕЧЕНИЯ</vt:lpstr>
      <vt:lpstr>ОСТАНОВКА КРОВОТЕЧЕНИЯ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revision>10</cp:revision>
  <dcterms:created xsi:type="dcterms:W3CDTF">2014-09-16T21:32:06Z</dcterms:created>
  <dcterms:modified xsi:type="dcterms:W3CDTF">2017-02-09T19:11:55Z</dcterms:modified>
</cp:coreProperties>
</file>