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3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73" r:id="rId15"/>
    <p:sldId id="271" r:id="rId16"/>
    <p:sldId id="272" r:id="rId17"/>
    <p:sldId id="274" r:id="rId18"/>
    <p:sldId id="275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91" r:id="rId28"/>
    <p:sldId id="286" r:id="rId29"/>
    <p:sldId id="287" r:id="rId30"/>
    <p:sldId id="288" r:id="rId31"/>
    <p:sldId id="292" r:id="rId32"/>
    <p:sldId id="289" r:id="rId33"/>
    <p:sldId id="290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2" r:id="rId42"/>
    <p:sldId id="30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>
        <p:scale>
          <a:sx n="96" d="100"/>
          <a:sy n="96" d="100"/>
        </p:scale>
        <p:origin x="-47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6CD-8D38-462C-950B-7CAB5C93711B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E9E-FEB1-4843-A3F2-E8E35CD57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6CD-8D38-462C-950B-7CAB5C93711B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E9E-FEB1-4843-A3F2-E8E35CD572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6CD-8D38-462C-950B-7CAB5C93711B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E9E-FEB1-4843-A3F2-E8E35CD572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6CD-8D38-462C-950B-7CAB5C93711B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E9E-FEB1-4843-A3F2-E8E35CD57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6CD-8D38-462C-950B-7CAB5C93711B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E9E-FEB1-4843-A3F2-E8E35CD572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6CD-8D38-462C-950B-7CAB5C93711B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E9E-FEB1-4843-A3F2-E8E35CD57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6CD-8D38-462C-950B-7CAB5C93711B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E9E-FEB1-4843-A3F2-E8E35CD57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6CD-8D38-462C-950B-7CAB5C93711B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E9E-FEB1-4843-A3F2-E8E35CD572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6CD-8D38-462C-950B-7CAB5C93711B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E9E-FEB1-4843-A3F2-E8E35CD572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6CD-8D38-462C-950B-7CAB5C93711B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E9E-FEB1-4843-A3F2-E8E35CD572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06CD-8D38-462C-950B-7CAB5C93711B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FE9E-FEB1-4843-A3F2-E8E35CD572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C06CD-8D38-462C-950B-7CAB5C93711B}" type="datetimeFigureOut">
              <a:rPr lang="ru-RU" smtClean="0"/>
              <a:t>20.11.2016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ACFE9E-FEB1-4843-A3F2-E8E35CD5720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024336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dirty="0" smtClean="0"/>
              <a:t>Правильная осанка-залог твоего здоровья.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70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резентація\Плоская сп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143125"/>
            <a:ext cx="30718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75" y="928688"/>
            <a:ext cx="5829300" cy="4389437"/>
          </a:xfrm>
        </p:spPr>
        <p:txBody>
          <a:bodyPr>
            <a:noAutofit/>
          </a:bodyPr>
          <a:lstStyle/>
          <a:p>
            <a:pPr marL="274320" indent="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Плоская спина</a:t>
            </a:r>
            <a:r>
              <a:rPr lang="ru-RU" sz="2800" dirty="0" smtClean="0">
                <a:solidFill>
                  <a:schemeClr val="tx1"/>
                </a:solidFill>
              </a:rPr>
              <a:t> - нарушение осанки, характеризующееся уменьшением всех физиологических изгибов позвоночника, в первую очередь - поясничного лордоза и уменьшением угла наклона таза. Вследствие уменьшения грудного кифоза грудная клетка смещена вперед. Нижняя часть живота выстоит. Лопатки часто крыловидны.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753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quarter" idx="13"/>
          </p:nvPr>
        </p:nvSpPr>
        <p:spPr>
          <a:xfrm>
            <a:off x="3386138" y="1214438"/>
            <a:ext cx="5757862" cy="4389437"/>
          </a:xfrm>
        </p:spPr>
        <p:txBody>
          <a:bodyPr>
            <a:noAutofit/>
          </a:bodyPr>
          <a:lstStyle/>
          <a:p>
            <a:pPr indent="273050" eaLnBrk="1" hangingPunct="1">
              <a:buFont typeface="Wingdings 2" pitchFamily="18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</a:rPr>
              <a:t>Плосковогнутая спина</a:t>
            </a:r>
            <a:r>
              <a:rPr lang="ru-RU" altLang="ru-RU" sz="2800" dirty="0" smtClean="0">
                <a:solidFill>
                  <a:schemeClr val="tx1"/>
                </a:solidFill>
              </a:rPr>
              <a:t> - нарушение осанки, состоящее в уменьшении грудного кифоза при нормальном или увеличенном поясничном лордозе. Шейный лордоз часто тоже уплощен. Угол наклона таза увеличен. Таз смещен кзади. Ноги могут быть слегка согнуты или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переразогнуты</a:t>
            </a:r>
            <a:r>
              <a:rPr lang="ru-RU" altLang="ru-RU" sz="2800" dirty="0" smtClean="0">
                <a:solidFill>
                  <a:schemeClr val="tx1"/>
                </a:solidFill>
              </a:rPr>
              <a:t> в коленных суставах. </a:t>
            </a:r>
          </a:p>
        </p:txBody>
      </p:sp>
      <p:pic>
        <p:nvPicPr>
          <p:cNvPr id="13315" name="Picture 3" descr="D:\Презентація\плоская, плосковогнут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96752"/>
            <a:ext cx="2343745" cy="394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6177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C00000"/>
                </a:solidFill>
              </a:rPr>
              <a:t>Сколиоз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1628800"/>
            <a:ext cx="6400800" cy="4752528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Сколиоз (греч. skoliosis - искривление, от skolios - кривой) – это заболевание, характеризующееся дугообразным искривлением позвоночника во фронтальной плоскости, сочетающееся с торсией позвонков.</a:t>
            </a:r>
          </a:p>
          <a:p>
            <a:pPr marL="274320" indent="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Торсия - скручивание позвонков вокруг вертикальной оси, сопровождающееся деформацией их отдельных частей и смещением смежных позвонков относительно друг друга в течение всего периода роста позвоночника.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6421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r>
              <a:rPr lang="ru-RU" sz="3200"/>
              <a:t>Проявления боковых искривлений позвоночника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1534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</a:rPr>
              <a:t>Возможность проявления сколиоза</a:t>
            </a:r>
            <a:r>
              <a:rPr lang="ru-RU" sz="1600" b="1" dirty="0">
                <a:solidFill>
                  <a:srgbClr val="660066"/>
                </a:solidFill>
                <a:latin typeface="Times New Roman" pitchFamily="18" charset="0"/>
              </a:rPr>
              <a:t> особенно велика в возрасте 11-15лет, когда быстро растет скелет, а мышечная система отстает в своем </a:t>
            </a:r>
            <a:r>
              <a:rPr lang="ru-RU" sz="1600" b="1" dirty="0" err="1">
                <a:solidFill>
                  <a:srgbClr val="660066"/>
                </a:solidFill>
                <a:latin typeface="Times New Roman" pitchFamily="18" charset="0"/>
              </a:rPr>
              <a:t>развитии.Именно</a:t>
            </a:r>
            <a:r>
              <a:rPr lang="ru-RU" sz="1600" b="1" dirty="0">
                <a:solidFill>
                  <a:srgbClr val="660066"/>
                </a:solidFill>
                <a:latin typeface="Times New Roman" pitchFamily="18" charset="0"/>
              </a:rPr>
              <a:t> в этот период на осанку влияют сон на мягкой постели, неправильное положение туловища во время сидения и стояния, неравномерная нагрузка на позвоночник.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660066"/>
                </a:solidFill>
                <a:latin typeface="Times New Roman" pitchFamily="18" charset="0"/>
              </a:rPr>
              <a:t>Одна из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причин нарушения</a:t>
            </a:r>
            <a:r>
              <a:rPr lang="ru-RU" sz="1600" b="1" dirty="0">
                <a:solidFill>
                  <a:srgbClr val="660066"/>
                </a:solidFill>
                <a:latin typeface="Times New Roman" pitchFamily="18" charset="0"/>
              </a:rPr>
              <a:t> осанки у детей школьного возраста- неправильная посадка(положение) за письменным столом во время школьных уроков, а также при выполнении домашних заданий или при чтении.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1728788" cy="274320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5791200"/>
            <a:ext cx="2362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Правосторонний сколиоз</a:t>
            </a:r>
            <a:r>
              <a:rPr lang="ru-RU" sz="2400" b="1">
                <a:solidFill>
                  <a:srgbClr val="54547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276600"/>
            <a:ext cx="1662113" cy="2590800"/>
          </a:xfrm>
          <a:prstGeom prst="rect">
            <a:avLst/>
          </a:prstGeom>
          <a:noFill/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124200" y="58674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Левосторонний сколиоз</a:t>
            </a:r>
            <a:r>
              <a:rPr lang="ru-RU" sz="2000" b="1">
                <a:solidFill>
                  <a:srgbClr val="54547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200400"/>
            <a:ext cx="3429000" cy="2689225"/>
          </a:xfrm>
          <a:prstGeom prst="rect">
            <a:avLst/>
          </a:prstGeom>
          <a:noFill/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248400" y="57912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-образные сколиозы</a:t>
            </a:r>
            <a:r>
              <a:rPr lang="ru-RU" sz="2400" b="1">
                <a:solidFill>
                  <a:srgbClr val="54547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230" name="Line 14">
            <a:hlinkClick r:id="rId5" action="ppaction://hlinksldjump"/>
          </p:cNvPr>
          <p:cNvSpPr>
            <a:spLocks noChangeShapeType="1"/>
          </p:cNvSpPr>
          <p:nvPr/>
        </p:nvSpPr>
        <p:spPr bwMode="auto">
          <a:xfrm flipH="1">
            <a:off x="8077200" y="65532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3" grpId="0" autoUpdateAnimBg="0"/>
      <p:bldP spid="9226" grpId="0" autoUpdateAnimBg="0"/>
      <p:bldP spid="922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6334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Причины сколиоза: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625" y="1214438"/>
            <a:ext cx="8229600" cy="542925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аномалии развития позвоночника;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превышение массы  тела и нагрузки на опорно-двигательный аппарат над его возможностями;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перенесенные заболевания (рахит, полиомиелит, туберкулёз, плеврит, радикулит и др.);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травмы (переломы позвоночника), рубцы после ожогов, различных травматических повреждений, заболеваний позвоночника;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неправильное положение тела вследствие физиологических особенностей человека (плоскостопие, разная длинна ног или отсутствие одной из них, косоглазие или близорукость из-за которых человек вынужден принимать неправильную позу при работе);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неправильная осанка;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недостаточность и слабость мышечно-связочного аппарата позвоночника;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/>
                </a:solidFill>
              </a:rPr>
              <a:t>изменения в центральной нервной системе.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9167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579438"/>
          </a:xfrm>
        </p:spPr>
        <p:txBody>
          <a:bodyPr/>
          <a:lstStyle/>
          <a:p>
            <a:r>
              <a:rPr lang="ru-RU" sz="3200"/>
              <a:t>Положение позвоночного столба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2814638" cy="3429000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613" y="1905000"/>
            <a:ext cx="3392487" cy="3810000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352800" y="1143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правильное</a:t>
            </a:r>
          </a:p>
        </p:txBody>
      </p:sp>
      <p:sp>
        <p:nvSpPr>
          <p:cNvPr id="10250" name="Line 10">
            <a:hlinkClick r:id="rId4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3"/>
            <a:ext cx="7772400" cy="579437"/>
          </a:xfrm>
        </p:spPr>
        <p:txBody>
          <a:bodyPr/>
          <a:lstStyle/>
          <a:p>
            <a:r>
              <a:rPr lang="ru-RU" sz="3200"/>
              <a:t>Положение позвоночного столба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5791200" cy="5105400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10000" y="6858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неправильное</a:t>
            </a:r>
          </a:p>
        </p:txBody>
      </p:sp>
      <p:sp>
        <p:nvSpPr>
          <p:cNvPr id="11272" name="Line 8">
            <a:hlinkClick r:id="rId3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43800" cy="53340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  Меры профилактики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552" y="663530"/>
            <a:ext cx="7842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</a:rPr>
              <a:t>Для предупреждения нарушений осанки соблюдать следующие профилактические меры: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528" y="1340768"/>
            <a:ext cx="8712968" cy="578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1.При выполнении письменных и устных уроков опираться о спинку стула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</a:rPr>
              <a:t> спиной. Стараться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сидеть прямо, не наклоняя вперед голову или верхнюю часть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</a:rPr>
              <a:t> туловища , чтобы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не напрягать мышцы.</a:t>
            </a:r>
          </a:p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2.При длительной работе сидя необходимо чаще менять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</a:rPr>
              <a:t> позу, вставать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и прохаживаться по комнате, устраивать физкультминутки.</a:t>
            </a:r>
          </a:p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3.Не садиться перед телевизором в слишком мягком кресле или диване. Сиденье должно быть на высоте полуметра от пола.</a:t>
            </a:r>
          </a:p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4.Перемещая тяжёлые вещи на значительное расстояние, лучше носить их на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</a:rPr>
              <a:t> спине, например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в рюкзаке, а не в руках или в сумке через плечо.</a:t>
            </a:r>
          </a:p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5. Поднимая что-то тяжелое, необходимо сгибать ноги, а не спину.</a:t>
            </a:r>
          </a:p>
        </p:txBody>
      </p:sp>
    </p:spTree>
    <p:extLst>
      <p:ext uri="{BB962C8B-B14F-4D97-AF65-F5344CB8AC3E}">
        <p14:creationId xmlns:p14="http://schemas.microsoft.com/office/powerpoint/2010/main" val="9694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Коррекция осанки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914399"/>
            <a:ext cx="86868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Физические упражнения способствуют нормализации осанки.</a:t>
            </a: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Однако эффект можно ожидать только при систематическом и продолжительном их выполнении.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Коррекция осанки, достигнутая с помощью упражнений, может дать стойкий эффект лишь при одновременном формировании 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"навыка правильной осанки</a:t>
            </a: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(на основе мышечно-</a:t>
            </a: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</a:rPr>
              <a:t>су</a:t>
            </a: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ставного чувства), позволяющего ощущать положение определенных частей тела.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После объяснений о правильной осанке и показа «идеальной» осанки приступают к выработке соответствующих ей 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мышечно-суставных ощущений</a:t>
            </a: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Используют: тренировку перед зеркалом (зрительный самоконтроль); взаимоконтроль занимающихся; принятие правильной осанки и исправление дефектов у стены, когда к мышечно-суставным ощущениям прибавляются тактильные при соприкосновении со стеной; исправление дефектов осанки по указанию учителя физкультуры (например: «Галя, разверни плечи!», «Сергей, не сутулься!» и т. п.).</a:t>
            </a:r>
            <a:endParaRPr lang="ru-RU" sz="22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5364" name="Line 4">
            <a:hlinkClick r:id="rId2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ru-RU" sz="2800" dirty="0"/>
              <a:t>Упражнения для формирования правильной осанки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69146"/>
            <a:ext cx="1143000" cy="2419894"/>
          </a:xfrm>
          <a:prstGeom prst="rect">
            <a:avLst/>
          </a:prstGeom>
          <a:noFill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752600" y="1567585"/>
            <a:ext cx="562771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Встать спиной к стене, касаясь ее затылком, лопатками, тазом и пятками. Сохранить это положение в течение 5 с. Запомнить его и, стараясь не нарушать,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шаг вперед, затем назад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700808"/>
            <a:ext cx="1224136" cy="2909292"/>
          </a:xfrm>
          <a:prstGeom prst="rect">
            <a:avLst/>
          </a:prstGeom>
          <a:noFill/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286000" y="3505200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Стоя у стены, подтянуть руками к животу ногу, согнутую в колене, не теряя касания со стеной.</a:t>
            </a:r>
            <a:endParaRPr lang="ru-RU" sz="2400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1828800" cy="1779588"/>
          </a:xfrm>
          <a:prstGeom prst="rect">
            <a:avLst/>
          </a:prstGeom>
          <a:noFill/>
        </p:spPr>
      </p:pic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555776" y="5105400"/>
            <a:ext cx="6131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Стоя у стены, вытянуть руки вперед. Поднять прямую ногу вперед, не теряя касания со стеной.</a:t>
            </a:r>
            <a:endParaRPr lang="ru-RU" sz="2400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057400" y="1170709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ПОЛОЖЕНИИ СТОЯ</a:t>
            </a:r>
            <a:r>
              <a:rPr lang="ru-RU" sz="2000" b="1" dirty="0">
                <a:solidFill>
                  <a:srgbClr val="54547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24" name="Line 16">
            <a:hlinkClick r:id="rId5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  <p:bldP spid="17419" grpId="0" autoUpdateAnimBg="0"/>
      <p:bldP spid="174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7"/>
            <a:ext cx="6718852" cy="6199787"/>
          </a:xfrm>
        </p:spPr>
        <p:txBody>
          <a:bodyPr>
            <a:noAutofit/>
          </a:bodyPr>
          <a:lstStyle/>
          <a:p>
            <a:pPr marL="342900" lvl="0" indent="-342900" algn="ctr" fontAlgn="base">
              <a:lnSpc>
                <a:spcPct val="90000"/>
              </a:lnSpc>
              <a:spcAft>
                <a:spcPct val="0"/>
              </a:spcAft>
              <a:buClrTx/>
              <a:buSzPct val="90000"/>
              <a:buBlip>
                <a:blip r:embed="rId2"/>
              </a:buBlip>
            </a:pPr>
            <a:r>
              <a:rPr lang="ru-RU" sz="2400" kern="0" dirty="0" smtClean="0">
                <a:solidFill>
                  <a:schemeClr val="tx1"/>
                </a:solidFill>
                <a:latin typeface="Tahoma"/>
                <a:hlinkClick r:id="rId3" action="ppaction://hlinksldjump"/>
              </a:rPr>
              <a:t>Содержание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Pct val="90000"/>
              <a:buBlip>
                <a:blip r:embed="rId2"/>
              </a:buBlip>
            </a:pPr>
            <a:r>
              <a:rPr lang="ru-RU" sz="2400" kern="0" dirty="0" smtClean="0">
                <a:solidFill>
                  <a:schemeClr val="tx1"/>
                </a:solidFill>
                <a:latin typeface="Tahoma"/>
                <a:hlinkClick r:id="rId3" action="ppaction://hlinksldjump"/>
              </a:rPr>
              <a:t>Цели и задачи.</a:t>
            </a:r>
            <a:endParaRPr lang="ru-RU" sz="2400" kern="0" dirty="0">
              <a:solidFill>
                <a:schemeClr val="tx1"/>
              </a:solidFill>
              <a:latin typeface="Tahoma"/>
              <a:hlinkClick r:id="rId3" action="ppaction://hlinksldjump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Pct val="90000"/>
              <a:buBlip>
                <a:blip r:embed="rId2"/>
              </a:buBlip>
            </a:pPr>
            <a:r>
              <a:rPr lang="ru-RU" sz="2400" kern="0" dirty="0" smtClean="0">
                <a:solidFill>
                  <a:schemeClr val="tx1"/>
                </a:solidFill>
                <a:latin typeface="Tahoma"/>
                <a:hlinkClick r:id="rId3" action="ppaction://hlinksldjump"/>
              </a:rPr>
              <a:t>Осанка</a:t>
            </a:r>
            <a:endParaRPr lang="ru-RU" sz="2400" kern="0" dirty="0" smtClean="0">
              <a:solidFill>
                <a:schemeClr val="tx1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Pct val="90000"/>
              <a:buBlip>
                <a:blip r:embed="rId2"/>
              </a:buBlip>
            </a:pPr>
            <a:r>
              <a:rPr lang="ru-RU" sz="2400" kern="0" dirty="0" smtClean="0">
                <a:solidFill>
                  <a:schemeClr val="tx1"/>
                </a:solidFill>
                <a:latin typeface="Tahoma"/>
                <a:hlinkClick r:id="rId4" action="ppaction://hlinksldjump"/>
              </a:rPr>
              <a:t>Виды нарушения </a:t>
            </a:r>
            <a:r>
              <a:rPr lang="ru-RU" sz="2400" kern="0" dirty="0">
                <a:solidFill>
                  <a:schemeClr val="tx1"/>
                </a:solidFill>
                <a:latin typeface="Tahoma"/>
                <a:hlinkClick r:id="rId4" action="ppaction://hlinksldjump"/>
              </a:rPr>
              <a:t>осанки</a:t>
            </a:r>
            <a:endParaRPr lang="ru-RU" sz="2400" kern="0" dirty="0">
              <a:solidFill>
                <a:schemeClr val="tx1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Pct val="90000"/>
              <a:buBlip>
                <a:blip r:embed="rId2"/>
              </a:buBlip>
            </a:pPr>
            <a:r>
              <a:rPr lang="ru-RU" sz="2400" kern="0" dirty="0">
                <a:solidFill>
                  <a:schemeClr val="tx1"/>
                </a:solidFill>
                <a:latin typeface="Tahoma"/>
                <a:hlinkClick r:id="rId5" action="ppaction://hlinksldjump"/>
              </a:rPr>
              <a:t>Проявление боковых искривление позвоночника (сколиоз)</a:t>
            </a:r>
            <a:endParaRPr lang="ru-RU" sz="2400" kern="0" dirty="0">
              <a:solidFill>
                <a:schemeClr val="tx1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Pct val="90000"/>
              <a:buBlip>
                <a:blip r:embed="rId2"/>
              </a:buBlip>
            </a:pPr>
            <a:r>
              <a:rPr lang="ru-RU" sz="2400" kern="0" dirty="0">
                <a:solidFill>
                  <a:schemeClr val="tx1"/>
                </a:solidFill>
                <a:latin typeface="Tahoma"/>
                <a:hlinkClick r:id="rId6" action="ppaction://hlinksldjump"/>
              </a:rPr>
              <a:t>Нагрузка позвоночника при поднятии тяжести</a:t>
            </a:r>
            <a:endParaRPr lang="ru-RU" sz="2400" kern="0" dirty="0">
              <a:solidFill>
                <a:schemeClr val="tx1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Pct val="90000"/>
              <a:buBlip>
                <a:blip r:embed="rId2"/>
              </a:buBlip>
            </a:pPr>
            <a:r>
              <a:rPr lang="ru-RU" sz="2400" kern="0" dirty="0">
                <a:solidFill>
                  <a:schemeClr val="tx1"/>
                </a:solidFill>
                <a:latin typeface="Tahoma"/>
                <a:hlinkClick r:id="rId7" action="ppaction://hlinksldjump"/>
              </a:rPr>
              <a:t>Положения позвоночного столба</a:t>
            </a:r>
            <a:endParaRPr lang="ru-RU" sz="2400" kern="0" dirty="0">
              <a:solidFill>
                <a:schemeClr val="tx1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Pct val="90000"/>
              <a:buBlip>
                <a:blip r:embed="rId2"/>
              </a:buBlip>
            </a:pPr>
            <a:r>
              <a:rPr lang="ru-RU" sz="2400" kern="0" dirty="0">
                <a:solidFill>
                  <a:schemeClr val="tx1"/>
                </a:solidFill>
                <a:latin typeface="Tahoma"/>
                <a:hlinkClick r:id="rId8" action="ppaction://hlinksldjump"/>
              </a:rPr>
              <a:t>Меры профилактики</a:t>
            </a:r>
            <a:endParaRPr lang="ru-RU" sz="2400" kern="0" dirty="0">
              <a:solidFill>
                <a:schemeClr val="tx1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Pct val="90000"/>
              <a:buBlip>
                <a:blip r:embed="rId2"/>
              </a:buBlip>
            </a:pPr>
            <a:r>
              <a:rPr lang="ru-RU" sz="2400" kern="0" dirty="0">
                <a:solidFill>
                  <a:schemeClr val="tx1"/>
                </a:solidFill>
                <a:latin typeface="Tahoma"/>
                <a:hlinkClick r:id="rId9" action="ppaction://hlinksldjump"/>
              </a:rPr>
              <a:t>Коррекция осанки</a:t>
            </a:r>
            <a:endParaRPr lang="ru-RU" sz="2400" kern="0" dirty="0">
              <a:solidFill>
                <a:schemeClr val="tx1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Pct val="90000"/>
              <a:buBlip>
                <a:blip r:embed="rId2"/>
              </a:buBlip>
            </a:pPr>
            <a:r>
              <a:rPr lang="ru-RU" sz="2400" kern="0" dirty="0">
                <a:solidFill>
                  <a:schemeClr val="tx1"/>
                </a:solidFill>
                <a:latin typeface="Tahoma"/>
                <a:hlinkClick r:id="rId10" action="ppaction://hlinksldjump"/>
              </a:rPr>
              <a:t>Упражнения для формирования правильной осанки</a:t>
            </a:r>
            <a:endParaRPr lang="ru-RU" sz="2400" kern="0" dirty="0">
              <a:solidFill>
                <a:schemeClr val="tx1"/>
              </a:solidFill>
              <a:latin typeface="Tahoma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Pct val="90000"/>
              <a:buBlip>
                <a:blip r:embed="rId2"/>
              </a:buBlip>
            </a:pPr>
            <a:r>
              <a:rPr lang="ru-RU" sz="2400" kern="0" dirty="0">
                <a:solidFill>
                  <a:schemeClr val="tx1"/>
                </a:solidFill>
                <a:latin typeface="Tahoma"/>
                <a:hlinkClick r:id="rId11" action="ppaction://hlinksldjump"/>
              </a:rPr>
              <a:t>Подвижные игры для профилактики нарушений </a:t>
            </a:r>
            <a:r>
              <a:rPr lang="ru-RU" sz="2400" kern="0" dirty="0" smtClean="0">
                <a:solidFill>
                  <a:schemeClr val="tx1"/>
                </a:solidFill>
                <a:latin typeface="Tahoma"/>
                <a:hlinkClick r:id="rId11" action="ppaction://hlinksldjump"/>
              </a:rPr>
              <a:t>осанки</a:t>
            </a:r>
            <a:r>
              <a:rPr lang="ru-RU" sz="2400" kern="0" dirty="0" smtClean="0">
                <a:solidFill>
                  <a:schemeClr val="tx1"/>
                </a:solidFill>
                <a:latin typeface="Tahoma"/>
              </a:rPr>
              <a:t>.</a:t>
            </a:r>
            <a:endParaRPr lang="ru-RU" sz="2400" kern="0" dirty="0">
              <a:solidFill>
                <a:schemeClr val="tx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7869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1"/>
            <a:ext cx="3636085" cy="1152128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Times New Roman"/>
              </a:rPr>
              <a:t>УПРАЖНЕНИЯ В ИСХОДНОМ ПОЛОЖЕНИИ СТОЯ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32040" y="731520"/>
            <a:ext cx="3678560" cy="4894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484784"/>
            <a:ext cx="3388660" cy="489654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/>
              </a:rPr>
              <a:t>Поднимание обруча</a:t>
            </a:r>
            <a:r>
              <a:rPr lang="ru-RU" sz="2800" i="1" dirty="0">
                <a:latin typeface="Times New Roman"/>
              </a:rPr>
              <a:t>. </a:t>
            </a:r>
            <a:r>
              <a:rPr lang="ru-RU" sz="2800" dirty="0">
                <a:latin typeface="Times New Roman"/>
              </a:rPr>
              <a:t> Поднять вытянутые руки с обручем вверх, </a:t>
            </a:r>
            <a:r>
              <a:rPr lang="ru-RU" sz="2800" dirty="0" smtClean="0">
                <a:latin typeface="Times New Roman"/>
              </a:rPr>
              <a:t>энергично потянуться</a:t>
            </a:r>
            <a:r>
              <a:rPr lang="ru-RU" sz="2800" dirty="0">
                <a:latin typeface="Times New Roman"/>
              </a:rPr>
              <a:t>, выпрямляя спину; </a:t>
            </a:r>
            <a:r>
              <a:rPr lang="ru-RU" sz="3200" dirty="0">
                <a:latin typeface="Times New Roman"/>
              </a:rPr>
              <a:t>опустить руки вниз.</a:t>
            </a:r>
            <a:endParaRPr lang="ru-RU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97244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25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764704"/>
            <a:ext cx="3388660" cy="4872616"/>
          </a:xfrm>
        </p:spPr>
        <p:txBody>
          <a:bodyPr>
            <a:normAutofit fontScale="92500"/>
          </a:bodyPr>
          <a:lstStyle/>
          <a:p>
            <a:pPr marR="0" algn="ctr"/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Пригибание спины</a:t>
            </a:r>
            <a:r>
              <a:rPr lang="ru-RU" sz="3600" i="1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ru-RU" sz="36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600" dirty="0">
                <a:latin typeface="Times New Roman"/>
              </a:rPr>
              <a:t>Поднять обруч вверх над головой, прогибая спину и отставляя одну ногу назад на носок; опустить обруч вниз.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30561"/>
            <a:ext cx="4032448" cy="56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0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404664"/>
            <a:ext cx="4017085" cy="52215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476672"/>
            <a:ext cx="3388660" cy="5160648"/>
          </a:xfrm>
        </p:spPr>
        <p:txBody>
          <a:bodyPr>
            <a:normAutofit lnSpcReduction="10000"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/>
              </a:rPr>
              <a:t>Отведение палки за спину</a:t>
            </a:r>
            <a:r>
              <a:rPr lang="ru-RU" sz="3200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ru-RU" sz="3200" dirty="0">
                <a:latin typeface="Times New Roman"/>
              </a:rPr>
              <a:t>Поднять палку вверх, затем сгибая руки, опустить ее за спину и прижать к углам лопаток; вытянув руки вверх, опустить палку вниз</a:t>
            </a:r>
            <a:r>
              <a:rPr lang="ru-RU" dirty="0">
                <a:latin typeface="Times New Roman"/>
              </a:rPr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10445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722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3996881" cy="6336704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/>
              </a:rPr>
              <a:t>Опускание обруча за спину</a:t>
            </a:r>
            <a:r>
              <a:rPr lang="ru-RU" sz="4000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ru-RU" sz="4000" dirty="0">
                <a:latin typeface="Times New Roman"/>
              </a:rPr>
              <a:t>Подняв обруч вертикально вверх, сгибать руки, опуская его вниз за спину и сводя лопатки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24847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4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88640"/>
            <a:ext cx="4068889" cy="6192688"/>
          </a:xfrm>
        </p:spPr>
        <p:txBody>
          <a:bodyPr/>
          <a:lstStyle/>
          <a:p>
            <a:r>
              <a:rPr lang="ru-RU" dirty="0">
                <a:latin typeface="Times New Roman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Отведение рук с обручем назад</a:t>
            </a:r>
            <a:r>
              <a:rPr lang="ru-RU" sz="3600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ru-RU" sz="3600" dirty="0">
                <a:latin typeface="Times New Roman"/>
              </a:rPr>
              <a:t>Держа обруч за спиной, отводить руки назад, прогибая спину и сводя лопатки. Избегать чрезмерного </a:t>
            </a:r>
            <a:r>
              <a:rPr lang="ru-RU" sz="3600" dirty="0" err="1">
                <a:latin typeface="Times New Roman"/>
              </a:rPr>
              <a:t>прогибания</a:t>
            </a:r>
            <a:r>
              <a:rPr lang="ru-RU" sz="3600" dirty="0">
                <a:latin typeface="Times New Roman"/>
              </a:rPr>
              <a:t> в пояснице.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9248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472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60649"/>
            <a:ext cx="3636085" cy="1008112"/>
          </a:xfrm>
        </p:spPr>
        <p:txBody>
          <a:bodyPr/>
          <a:lstStyle/>
          <a:p>
            <a:pPr marR="0"/>
            <a:r>
              <a:rPr lang="ru-RU" dirty="0">
                <a:latin typeface="Times New Roman"/>
              </a:rPr>
              <a:t/>
            </a:r>
            <a:br>
              <a:rPr lang="ru-RU" dirty="0">
                <a:latin typeface="Times New Roman"/>
              </a:rPr>
            </a:br>
            <a:r>
              <a:rPr lang="en-US" dirty="0" smtClean="0">
                <a:latin typeface="Times New Roman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Упражнения для туловища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892716" cy="5112568"/>
          </a:xfrm>
        </p:spPr>
        <p:txBody>
          <a:bodyPr/>
          <a:lstStyle/>
          <a:p>
            <a:pPr marR="0" algn="ctr"/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Наклоны в стороны</a:t>
            </a:r>
            <a:r>
              <a:rPr lang="ru-RU" sz="3600" dirty="0">
                <a:solidFill>
                  <a:schemeClr val="tx1"/>
                </a:solidFill>
                <a:latin typeface="Times New Roman"/>
              </a:rPr>
              <a:t>. Держа обруч за спиной, выпрямив туловище, наклоняться влево и вправо</a:t>
            </a:r>
            <a:r>
              <a:rPr lang="ru-RU" dirty="0">
                <a:latin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572000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392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76672"/>
            <a:ext cx="4356921" cy="5976664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/>
              </a:rPr>
              <a:t> </a:t>
            </a:r>
            <a:r>
              <a:rPr lang="ru-RU" sz="4800" b="1" i="1" dirty="0">
                <a:solidFill>
                  <a:srgbClr val="FF0000"/>
                </a:solidFill>
                <a:latin typeface="Times New Roman"/>
              </a:rPr>
              <a:t>Повороты в стороны</a:t>
            </a:r>
            <a:r>
              <a:rPr lang="ru-RU" sz="4800" dirty="0">
                <a:latin typeface="Times New Roman"/>
              </a:rPr>
              <a:t>. </a:t>
            </a:r>
            <a:r>
              <a:rPr lang="ru-RU" sz="4800" dirty="0">
                <a:solidFill>
                  <a:schemeClr val="tx1"/>
                </a:solidFill>
                <a:latin typeface="Times New Roman"/>
              </a:rPr>
              <a:t>Держа обруч за спиной, поворачиваться влево и вправо.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61" y="692696"/>
            <a:ext cx="386999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7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ru-RU" sz="2400" dirty="0"/>
              <a:t>Упражнения для формирования правильной осанки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1905000" cy="1111250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00200"/>
            <a:ext cx="1676400" cy="969963"/>
          </a:xfrm>
          <a:prstGeom prst="rect">
            <a:avLst/>
          </a:prstGeom>
          <a:noFill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409700"/>
            <a:ext cx="1524000" cy="1146175"/>
          </a:xfrm>
          <a:prstGeom prst="rect">
            <a:avLst/>
          </a:prstGeom>
          <a:noFill/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295400" y="2895600"/>
            <a:ext cx="571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Упереться прямыми руками в пол. Выгнув спину, держаться так 5-7 с; прогнуться в пояснице, держаться 3-5 с.</a:t>
            </a:r>
            <a:endParaRPr lang="ru-RU" sz="2000" b="1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021138"/>
            <a:ext cx="3581400" cy="1303337"/>
          </a:xfrm>
          <a:prstGeom prst="rect">
            <a:avLst/>
          </a:prstGeom>
          <a:noFill/>
        </p:spPr>
      </p:pic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791200" y="3810000"/>
            <a:ext cx="3048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Упереться прямыми руками в пол, отводить назад прямые ноги (поочередно) и голову, прогибаясь в пояснице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000" b="1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429000" y="748637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СТ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ОЯ 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КОЛЕНЯХ</a:t>
            </a:r>
            <a:endParaRPr lang="ru-RU" b="1" dirty="0">
              <a:solidFill>
                <a:srgbClr val="545472"/>
              </a:solidFill>
              <a:latin typeface="Times New Roman" pitchFamily="18" charset="0"/>
            </a:endParaRPr>
          </a:p>
        </p:txBody>
      </p:sp>
      <p:sp>
        <p:nvSpPr>
          <p:cNvPr id="18447" name="Line 15">
            <a:hlinkClick r:id="rId6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utoUpdateAnimBg="0"/>
      <p:bldP spid="18444" grpId="0" autoUpdateAnimBg="0"/>
      <p:bldP spid="1844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332656"/>
            <a:ext cx="3924873" cy="6120680"/>
          </a:xfrm>
        </p:spPr>
        <p:txBody>
          <a:bodyPr/>
          <a:lstStyle/>
          <a:p>
            <a:pPr marR="0" algn="ctr"/>
            <a:r>
              <a:rPr lang="ru-RU" sz="4000" b="1" i="1" dirty="0">
                <a:solidFill>
                  <a:srgbClr val="FF0000"/>
                </a:solidFill>
                <a:latin typeface="Times New Roman"/>
              </a:rPr>
              <a:t>Ходьба</a:t>
            </a:r>
            <a:r>
              <a:rPr lang="ru-RU" sz="4000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ru-RU" sz="4000" dirty="0">
                <a:solidFill>
                  <a:schemeClr val="tx1"/>
                </a:solidFill>
                <a:latin typeface="Times New Roman"/>
              </a:rPr>
              <a:t>Став на четвереньки, прогнуть спину, поднять голову и передвигаться вперед мелкими переступаниями рук и ног.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17646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392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04664"/>
            <a:ext cx="3996881" cy="5832648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/>
              </a:rPr>
              <a:t>«Кошка»</a:t>
            </a:r>
            <a:r>
              <a:rPr lang="ru-RU" sz="4000" dirty="0">
                <a:solidFill>
                  <a:srgbClr val="FF0000"/>
                </a:solidFill>
                <a:latin typeface="Times New Roman"/>
              </a:rPr>
              <a:t>.</a:t>
            </a:r>
            <a:r>
              <a:rPr lang="ru-RU" sz="4000" dirty="0">
                <a:solidFill>
                  <a:schemeClr val="tx1"/>
                </a:solidFill>
                <a:latin typeface="Times New Roman"/>
              </a:rPr>
              <a:t> Став на четвереньки, сильно сгибать и прогибать спину, подражая движениям кошки, когда она делает «горбик» и потягивается после сна.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3924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87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5472608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kern="0" dirty="0" smtClean="0">
                <a:solidFill>
                  <a:schemeClr val="accent6"/>
                </a:solidFill>
                <a:latin typeface="Arial"/>
              </a:rPr>
              <a:t>Цель</a:t>
            </a:r>
            <a:r>
              <a:rPr lang="ru-RU" altLang="ru-RU" sz="2400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: обучение </a:t>
            </a:r>
            <a:r>
              <a:rPr lang="ru-RU" altLang="ru-RU" sz="2400" kern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детей младшего школьного возраста; укрепление детского организма; обучение каждого ребёнка осознанно заниматься физическими упражнениями; создание основы для разностороннего физического развития, разностороннее развитие двигательных способностей, умений осуществлять собственно двигательную, физкультурно-оздоровительную и спортивную деятельность.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altLang="ru-RU" sz="2400" kern="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 </a:t>
            </a:r>
            <a:r>
              <a:rPr lang="ru-RU" altLang="ru-RU" sz="2400" b="1" i="1" kern="0" dirty="0" smtClean="0">
                <a:solidFill>
                  <a:schemeClr val="accent6"/>
                </a:solidFill>
                <a:latin typeface="Arial"/>
              </a:rPr>
              <a:t>задачи</a:t>
            </a:r>
            <a:r>
              <a:rPr lang="ru-RU" altLang="ru-RU" sz="2400" kern="0" dirty="0" smtClean="0">
                <a:solidFill>
                  <a:schemeClr val="accent6"/>
                </a:solidFill>
                <a:latin typeface="Arial"/>
              </a:rPr>
              <a:t>:</a:t>
            </a:r>
            <a:endParaRPr lang="ru-RU" altLang="ru-RU" sz="2400" kern="0" dirty="0">
              <a:solidFill>
                <a:schemeClr val="accent6"/>
              </a:solidFill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kern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формирование  правильной осанки у детей младшего школьного возраста;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kern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воспитание у детей бережного отношения к своему здоровью;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kern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воспитание навыков личной гигиены;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kern="0" dirty="0">
                <a:solidFill>
                  <a:schemeClr val="bg2">
                    <a:lumMod val="25000"/>
                  </a:schemeClr>
                </a:solidFill>
                <a:latin typeface="Arial"/>
              </a:rPr>
              <a:t>развитие умения владеть своим телом.</a:t>
            </a:r>
          </a:p>
        </p:txBody>
      </p:sp>
    </p:spTree>
    <p:extLst>
      <p:ext uri="{BB962C8B-B14F-4D97-AF65-F5344CB8AC3E}">
        <p14:creationId xmlns:p14="http://schemas.microsoft.com/office/powerpoint/2010/main" val="389275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7" y="404664"/>
            <a:ext cx="3888432" cy="6120680"/>
          </a:xfrm>
        </p:spPr>
        <p:txBody>
          <a:bodyPr/>
          <a:lstStyle/>
          <a:p>
            <a:pPr marR="0" algn="ctr"/>
            <a:r>
              <a:rPr lang="ru-RU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/>
              </a:rPr>
              <a:t>«Скольжение».</a:t>
            </a:r>
            <a:r>
              <a:rPr lang="ru-RU" sz="32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/>
              </a:rPr>
              <a:t>Став на четвереньки, скользящим движением ладоней вытянутых вперед рук опуститься грудью к полу, прогибая спину; затем, подтянув руки и туловище назад, вернуться в прежнее положение.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6888"/>
            <a:ext cx="464400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133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ru-RU" sz="2400"/>
              <a:t>Упражнения для формирования правильной осанки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971800" y="9144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ЛЕЖА НА ЖИВОТЕ</a:t>
            </a:r>
            <a:r>
              <a:rPr lang="ru-RU" sz="2400" b="1" dirty="0">
                <a:solidFill>
                  <a:srgbClr val="54547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1828800" cy="544513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71800"/>
            <a:ext cx="1981200" cy="655638"/>
          </a:xfrm>
          <a:prstGeom prst="rect">
            <a:avLst/>
          </a:prstGeo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657600" y="2057400"/>
            <a:ext cx="4495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Упереться в пол согнутыми руками. Разгибая руки и не отрывая бедер от пола, запрокинуть голову назад, максимально </a:t>
            </a:r>
            <a:r>
              <a:rPr lang="ru-RU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прогнуться</a:t>
            </a:r>
            <a:r>
              <a:rPr lang="ru-RU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держаться так 3-5 с, вернуться в и. п.</a:t>
            </a:r>
            <a:endParaRPr lang="ru-RU" sz="2400" b="1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/>
          <a:srcRect t="-29002" b="12991"/>
          <a:stretch>
            <a:fillRect/>
          </a:stretch>
        </p:blipFill>
        <p:spPr bwMode="auto">
          <a:xfrm>
            <a:off x="4953000" y="4419600"/>
            <a:ext cx="2971800" cy="1219200"/>
          </a:xfrm>
          <a:prstGeom prst="rect">
            <a:avLst/>
          </a:prstGeom>
          <a:noFill/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09600" y="4267200"/>
            <a:ext cx="358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Кисти рук соединить за спиной. Поднять </a:t>
            </a:r>
            <a:r>
              <a:rPr lang="ru-RU" sz="20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голову</a:t>
            </a:r>
            <a:r>
              <a:rPr lang="ru-RU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плечи и ноги; прогнуться, вернуться в и. п.</a:t>
            </a:r>
            <a:endParaRPr lang="ru-RU" sz="2400" b="1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9468" name="Line 12">
            <a:hlinkClick r:id="rId5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4" grpId="0" autoUpdateAnimBg="0"/>
      <p:bldP spid="1946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60649"/>
            <a:ext cx="3636085" cy="1080119"/>
          </a:xfrm>
        </p:spPr>
        <p:txBody>
          <a:bodyPr/>
          <a:lstStyle/>
          <a:p>
            <a:r>
              <a:rPr lang="ru-RU" sz="2400" dirty="0">
                <a:solidFill>
                  <a:srgbClr val="FF0000"/>
                </a:solidFill>
                <a:latin typeface="Times New Roman"/>
              </a:rPr>
              <a:t>УПРАЖНЕНИЯ В ИСХОДНОМ ПОЛОЖЕНИИ ЛЕЖА</a:t>
            </a:r>
            <a:r>
              <a:rPr lang="ru-RU" sz="2400" b="0" dirty="0">
                <a:solidFill>
                  <a:srgbClr val="FF0000"/>
                </a:solidFill>
                <a:latin typeface="Times New Roman"/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3852865" cy="496855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«Велосипедист».</a:t>
            </a:r>
            <a:r>
              <a:rPr lang="ru-RU" sz="36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/>
              </a:rPr>
              <a:t>Лежа на спине, подняв ноги, попеременно сгибать и разгибать их, подражая движениям ног велосипедиста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48" y="735716"/>
            <a:ext cx="410445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50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731520"/>
            <a:ext cx="3938925" cy="4569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04664"/>
            <a:ext cx="4068889" cy="583264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/>
              </a:rPr>
              <a:t>«</a:t>
            </a:r>
            <a:r>
              <a:rPr lang="ru-RU" sz="4800" b="1" i="1" dirty="0">
                <a:solidFill>
                  <a:srgbClr val="FF0000"/>
                </a:solidFill>
                <a:latin typeface="Times New Roman"/>
              </a:rPr>
              <a:t>Лодочка».</a:t>
            </a:r>
            <a:r>
              <a:rPr lang="ru-RU" sz="48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/>
              </a:rPr>
              <a:t>Лежа на груди, прогибаться в спине, отводя голову и руки назад.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77" y="404664"/>
            <a:ext cx="439248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810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8844" y="836712"/>
            <a:ext cx="4686672" cy="5073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12676"/>
            <a:ext cx="3312368" cy="5616624"/>
          </a:xfrm>
        </p:spPr>
        <p:txBody>
          <a:bodyPr/>
          <a:lstStyle/>
          <a:p>
            <a:r>
              <a:rPr lang="ru-RU" dirty="0">
                <a:latin typeface="Times New Roman"/>
              </a:rPr>
              <a:t>. 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Поднимание обруча</a:t>
            </a:r>
            <a:r>
              <a:rPr lang="ru-RU" sz="3600" dirty="0">
                <a:solidFill>
                  <a:srgbClr val="FF0000"/>
                </a:solidFill>
                <a:latin typeface="Times New Roman"/>
              </a:rPr>
              <a:t>. </a:t>
            </a:r>
            <a:r>
              <a:rPr lang="ru-RU" sz="3600" dirty="0">
                <a:solidFill>
                  <a:schemeClr val="tx1"/>
                </a:solidFill>
                <a:latin typeface="Times New Roman"/>
              </a:rPr>
              <a:t>Лежа на груди, поднимать вытянутыми вперед руками обруч, прогибаясь в спине</a:t>
            </a:r>
            <a:r>
              <a:rPr lang="ru-RU" dirty="0">
                <a:latin typeface="Times New Roman"/>
              </a:rPr>
              <a:t>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6712"/>
            <a:ext cx="54006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733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731520"/>
            <a:ext cx="3866917" cy="4036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9" y="548680"/>
            <a:ext cx="3024336" cy="508864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/>
              </a:rPr>
              <a:t>«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</a:rPr>
              <a:t>Рыбка».</a:t>
            </a:r>
            <a:r>
              <a:rPr lang="ru-RU" sz="36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/>
              </a:rPr>
              <a:t>Лежа на груди, прогибаться в спине, поднимая вытянутые руки и ноги вверх.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4704"/>
            <a:ext cx="4290045" cy="400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5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ru-RU" sz="2400" dirty="0"/>
              <a:t>Упражнения для формирования правильной осанки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362200" y="9144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ПРЕДМЕТОМ НА ГОЛОВЕ</a:t>
            </a:r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205288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1533525" cy="1752600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1676400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Стоя с предметом на голове и сохраняя правильное положение туловища, подняться на носки, вернуться в и. п.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833813" y="2943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749550"/>
            <a:ext cx="2362200" cy="1554163"/>
          </a:xfrm>
          <a:prstGeom prst="rect">
            <a:avLst/>
          </a:prstGeo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38200" y="3200400"/>
            <a:ext cx="510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Ноги вместе, руки вперед. Делать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</a:rPr>
              <a:t>в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ыпады вперед правой, затем левой 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</a:rPr>
              <a:t>н</a:t>
            </a: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огой.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119563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1462088" cy="2200275"/>
          </a:xfrm>
          <a:prstGeom prst="rect">
            <a:avLst/>
          </a:prstGeom>
          <a:noFill/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514600" y="45720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Ноги вместе, руки на поясе. Присесть и вернуться в и. п.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0494" name="Line 14">
            <a:hlinkClick r:id="rId5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1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ru-RU" sz="2400" dirty="0"/>
              <a:t>Упражнения для формирования правильной осанки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1009650" cy="2076450"/>
          </a:xfrm>
          <a:prstGeom prst="rect">
            <a:avLst/>
          </a:prstGeom>
          <a:noFill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 flipH="1">
            <a:off x="2209800" y="1295400"/>
            <a:ext cx="609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Стоя у стены, поднимать к груди поочередно левое, затем правое колено.</a:t>
            </a:r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67200"/>
            <a:ext cx="1773238" cy="1828800"/>
          </a:xfrm>
          <a:prstGeom prst="rect">
            <a:avLst/>
          </a:prstGeom>
          <a:noFill/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257800" y="2590800"/>
            <a:ext cx="3657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Ноги шире плеч, руки опущены. Повороты вправо и влево, руки в стороны.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00400"/>
            <a:ext cx="2514600" cy="1530350"/>
          </a:xfrm>
          <a:prstGeom prst="rect">
            <a:avLst/>
          </a:prstGeom>
          <a:noFill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505200"/>
            <a:ext cx="2209800" cy="1143000"/>
          </a:xfrm>
          <a:prstGeom prst="rect">
            <a:avLst/>
          </a:prstGeom>
          <a:noFill/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81000" y="4876800"/>
            <a:ext cx="5943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Ноги вместе. Опираясь сзади прямыми руками на пол, прогнуться, как можно выше поднять таз, вернуться в и. п.</a:t>
            </a:r>
            <a:endParaRPr lang="ru-RU" sz="20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1518" name="Line 14">
            <a:hlinkClick r:id="rId6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  <p:bldP spid="21512" grpId="0" autoUpdateAnimBg="0"/>
      <p:bldP spid="2151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ru-RU" sz="2400" dirty="0"/>
              <a:t>Упражнения для формирования правильной осанки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ВИСЕ</a:t>
            </a:r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1390650" cy="2152650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646009" y="1759527"/>
            <a:ext cx="480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Махи прямыми ногами вправо-влево («Маятник»).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688" y="2362200"/>
            <a:ext cx="1484312" cy="2562225"/>
          </a:xfrm>
          <a:prstGeom prst="rect">
            <a:avLst/>
          </a:prstGeom>
          <a:noFill/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981200" y="3276600"/>
            <a:ext cx="5638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Повороты туловища вправо и влево как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м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ожно больше. Прямые ноги вместе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400"/>
            <a:ext cx="1600200" cy="2590800"/>
          </a:xfrm>
          <a:prstGeom prst="rect">
            <a:avLst/>
          </a:prstGeom>
          <a:noFill/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819400" y="5181600"/>
            <a:ext cx="502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Вис на гимнастической стенке или перекладине. </a:t>
            </a:r>
          </a:p>
        </p:txBody>
      </p:sp>
      <p:sp>
        <p:nvSpPr>
          <p:cNvPr id="22541" name="Line 13">
            <a:hlinkClick r:id="rId5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4" grpId="0" autoUpdateAnimBg="0"/>
      <p:bldP spid="22537" grpId="0" autoUpdateAnimBg="0"/>
      <p:bldP spid="2254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52400"/>
            <a:ext cx="8640960" cy="756320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FF0000"/>
                </a:solidFill>
              </a:rPr>
              <a:t>Подвижные игры для профилактики нарушения </a:t>
            </a:r>
            <a:r>
              <a:rPr lang="ru-RU" sz="2400" dirty="0" smtClean="0">
                <a:solidFill>
                  <a:srgbClr val="FF0000"/>
                </a:solidFill>
              </a:rPr>
              <a:t>осанки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7504" y="836712"/>
            <a:ext cx="903649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урони мешочек».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Отмечают линии старта и финиша. Рас стояние между ними - 5-10 м. У стартовой линии выстраиваются две-три колонны по 3-4 игрока в каждой. На голове у всех мешочки с песком весом по 100-150 г. Нужно пройти по коридору, обозначенному мелом, гимнастическими палками или скакалками, не по теряв мешочек и сохраняя правильную осанку. Ширина коридора -30 см. Выигрывает команда, выполнившая задание более быстро и правильно.</a:t>
            </a:r>
          </a:p>
          <a:p>
            <a:pPr fontAlgn="base">
              <a:spcAft>
                <a:spcPct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</a:t>
            </a:r>
            <a:r>
              <a:rPr lang="ru-RU" sz="2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Коридор можно проходить разными способами, например на носках, держа руки на поясе, или в </a:t>
            </a:r>
            <a:r>
              <a:rPr lang="ru-RU" sz="24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полуприседе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с прямой спиной, руки на поясе и т. д. Находясь в колоннах, И игроки начинают движение со старта после того, как предыдущий игрок пересек линию финиша. При передвижении не следует наклоняться вперед. Можно провести игру, построив игроков на линии старта в одну шеренгу; тогда выиграет тот, кто пересечет линию финиша первым.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3556" name="Line 4">
            <a:hlinkClick r:id="rId2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ru-RU" dirty="0"/>
              <a:t>Осанка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804811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Осанка </a:t>
            </a:r>
            <a:r>
              <a:rPr lang="ru-RU" sz="20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это привычное положение тела при стоянии, ходьбе, сидении; формируется в процессе роста, развития и воспитания (в период от 5 до 18 лет).</a:t>
            </a:r>
          </a:p>
          <a:p>
            <a:pPr fontAlgn="base">
              <a:spcAft>
                <a:spcPct val="0"/>
              </a:spcAft>
            </a:pP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Эталоном для подражания может служить осанка балерин, а так­же спортсменок, занимающихся спортивной и художественной гимнастикой, синхронным плаванием.</a:t>
            </a:r>
            <a:r>
              <a:rPr lang="ru-RU" sz="2000" dirty="0">
                <a:solidFill>
                  <a:srgbClr val="54547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552" y="2743803"/>
            <a:ext cx="4108648" cy="4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ru-RU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Признаки правильной осанки</a:t>
            </a:r>
            <a:r>
              <a:rPr lang="ru-RU" sz="20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Aft>
                <a:spcPct val="0"/>
              </a:spcAft>
            </a:pPr>
            <a:r>
              <a:rPr lang="ru-RU" sz="20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голова приподнята, грудная клетка развернута, плечи - на одном уровне;	</a:t>
            </a:r>
            <a:endParaRPr lang="ru-RU" sz="2000" dirty="0">
              <a:solidFill>
                <a:srgbClr val="660066"/>
              </a:solidFill>
              <a:latin typeface="Times New Roman" pitchFamily="18" charset="0"/>
            </a:endParaRPr>
          </a:p>
          <a:p>
            <a:pPr algn="just" fontAlgn="base">
              <a:spcAft>
                <a:spcPct val="0"/>
              </a:spcAft>
            </a:pP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если смотреть сзади, голова, шея и позвоночник составляют прямую вертикальную линию;</a:t>
            </a:r>
            <a:endParaRPr lang="ru-RU" sz="2000" dirty="0">
              <a:solidFill>
                <a:srgbClr val="660066"/>
              </a:solidFill>
              <a:latin typeface="Times New Roman" pitchFamily="18" charset="0"/>
            </a:endParaRPr>
          </a:p>
          <a:p>
            <a:pPr algn="just" fontAlgn="base">
              <a:spcAft>
                <a:spcPct val="0"/>
              </a:spcAft>
            </a:pP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если  смотреть  сбоку, позво­ночник имеет небольшие углубления в шейном и поясничном отделах (лордозы) и небольшую выпуклость в грудном отделе (кифоз). 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43803"/>
            <a:ext cx="2384103" cy="3364773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3325" y="2743803"/>
            <a:ext cx="1057275" cy="3421501"/>
          </a:xfrm>
          <a:prstGeom prst="rect">
            <a:avLst/>
          </a:prstGeom>
          <a:noFill/>
        </p:spPr>
      </p:pic>
      <p:sp>
        <p:nvSpPr>
          <p:cNvPr id="6154" name="Line 10">
            <a:hlinkClick r:id="rId4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632"/>
            <a:ext cx="7842448" cy="882352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Подвижные игры для профилактики нарушения осанки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1520" y="865908"/>
            <a:ext cx="88924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Салки».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Выбирают водящего. Его задача - запятнать (осалить) как можно больше игроков, но только тех, которые не успели вовремя принять правильную осанку. Стоит убегающему принять правильную осанку, он уже в безопасности. Водящему приходится прибегать к хитростям: бежать будто бы за одним игроком, а мимоходом, изловчившись, осалить другого (дотронуться рукой). Осаленные игроки выбывают из игры.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указания.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Продолжительность игры - 5-10 мин; |два-три раза менять водящего. В конце игры отмечают лучшего водящего и игроков, ни разу не осаленных.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После выполнения упражнений на осанку можно повисеть на перекладине, гимнастической стенке и т. д., расслабив мышцы на 15-20 с.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4580" name="Line 4">
            <a:hlinkClick r:id="rId2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Times New Roman"/>
              </a:rPr>
              <a:t>Использованные источники</a:t>
            </a:r>
            <a:endParaRPr lang="ru-RU" sz="2400" dirty="0">
              <a:latin typeface="Times New Roman"/>
              <a:ea typeface="Times New Roman"/>
            </a:endParaRPr>
          </a:p>
          <a:p>
            <a:pPr marL="45720" indent="0">
              <a:lnSpc>
                <a:spcPct val="150000"/>
              </a:lnSpc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</a:rPr>
              <a:t>1. http://www.doctorkaminsky.ru/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</a:rPr>
              <a:t>2. drkaminsky@mail.ru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</a:rPr>
              <a:t>3. Осанка. Воспитание правильной осанки. Лечение нарушений осанки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</a:rPr>
              <a:t>Автор: И. С. Красикова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</a:rPr>
              <a:t>Издательство: Корона-Век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/>
                <a:ea typeface="Times New Roman"/>
              </a:rPr>
              <a:t>ISBN 978-5-903383-24-5; 2008 г.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6020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1633538"/>
            <a:ext cx="5681662" cy="3760787"/>
          </a:xfrm>
          <a:prstGeom prst="rect">
            <a:avLst/>
          </a:prstGeom>
          <a:noFill/>
        </p:spPr>
      </p:pic>
      <p:pic>
        <p:nvPicPr>
          <p:cNvPr id="21507" name="Рисунок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9A66"/>
              </a:clrFrom>
              <a:clrTo>
                <a:srgbClr val="FF9A66">
                  <a:alpha val="0"/>
                </a:srgbClr>
              </a:clrTo>
            </a:clrChange>
          </a:blip>
          <a:srcRect l="79124"/>
          <a:stretch>
            <a:fillRect/>
          </a:stretch>
        </p:blipFill>
        <p:spPr bwMode="auto">
          <a:xfrm>
            <a:off x="6516688" y="692150"/>
            <a:ext cx="1871662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9A66"/>
              </a:clrFrom>
              <a:clrTo>
                <a:srgbClr val="FF9A66">
                  <a:alpha val="0"/>
                </a:srgbClr>
              </a:clrTo>
            </a:clrChange>
            <a:lum bright="10000"/>
          </a:blip>
          <a:srcRect r="83231"/>
          <a:stretch>
            <a:fillRect/>
          </a:stretch>
        </p:blipFill>
        <p:spPr bwMode="auto">
          <a:xfrm>
            <a:off x="571500" y="188913"/>
            <a:ext cx="176847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3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0"/>
            <a:ext cx="2757488" cy="608013"/>
          </a:xfrm>
        </p:spPr>
        <p:txBody>
          <a:bodyPr/>
          <a:lstStyle/>
          <a:p>
            <a:r>
              <a:rPr lang="ru-RU"/>
              <a:t>Осанка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4038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Признаки неправильной 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fontAlgn="base">
              <a:spcAft>
                <a:spcPct val="0"/>
              </a:spcAft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</a:rPr>
              <a:t>осанки</a:t>
            </a:r>
          </a:p>
          <a:p>
            <a:pPr algn="just" fontAlgn="base">
              <a:spcAft>
                <a:spcPct val="0"/>
              </a:spcAft>
            </a:pP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голова выдвинута за продольную ось тела (опущенная голова);</a:t>
            </a:r>
          </a:p>
          <a:p>
            <a:pPr algn="just" fontAlgn="base">
              <a:spcAft>
                <a:spcPct val="0"/>
              </a:spcAft>
            </a:pP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 плечи сведены вперед, подняты (или асимметричное положение плеч);</a:t>
            </a:r>
          </a:p>
          <a:p>
            <a:pPr algn="just" fontAlgn="base">
              <a:spcAft>
                <a:spcPct val="0"/>
              </a:spcAft>
            </a:pP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 круглая спина, запавшая грудная клетка; живот выпячен, таз отставлен назад;</a:t>
            </a:r>
          </a:p>
          <a:p>
            <a:pPr algn="just" fontAlgn="base">
              <a:spcAft>
                <a:spcPct val="0"/>
              </a:spcAft>
            </a:pP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>
                <a:solidFill>
                  <a:srgbClr val="660066"/>
                </a:solidFill>
                <a:latin typeface="Times New Roman" pitchFamily="18" charset="0"/>
              </a:rPr>
              <a:t>  </a:t>
            </a: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излишне увеличен поясничный изгиб.</a:t>
            </a:r>
            <a:endParaRPr lang="ru-RU" sz="2400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96752"/>
            <a:ext cx="2192338" cy="4464496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196752"/>
            <a:ext cx="954088" cy="4464496"/>
          </a:xfrm>
          <a:prstGeom prst="rect">
            <a:avLst/>
          </a:prstGeom>
          <a:noFill/>
        </p:spPr>
      </p:pic>
      <p:sp>
        <p:nvSpPr>
          <p:cNvPr id="7176" name="Line 8">
            <a:hlinkClick r:id="rId4" action="ppaction://hlinksldjump"/>
          </p:cNvPr>
          <p:cNvSpPr>
            <a:spLocks noChangeShapeType="1"/>
          </p:cNvSpPr>
          <p:nvPr/>
        </p:nvSpPr>
        <p:spPr bwMode="auto">
          <a:xfrm flipH="1">
            <a:off x="7772400" y="6477000"/>
            <a:ext cx="609600" cy="0"/>
          </a:xfrm>
          <a:prstGeom prst="line">
            <a:avLst/>
          </a:prstGeom>
          <a:noFill/>
          <a:ln w="571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2400" b="1">
              <a:solidFill>
                <a:srgbClr val="54547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84772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Виды нарушений осанки: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1500188"/>
            <a:ext cx="3500437" cy="9286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Во фронтальной плоскости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88" y="1500188"/>
            <a:ext cx="3500437" cy="9286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В сагиттальной плосксоти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643188" y="1071563"/>
            <a:ext cx="1357312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86313" y="1071563"/>
            <a:ext cx="1357312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57188" y="3000375"/>
            <a:ext cx="3500437" cy="37147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</a:rPr>
              <a:t>заключается в появлении изгиба позвоночника во фронтальной плоскости и называется сколиотическая или асимметричная осанка; характеризуется асимметрией между правой и левой половинами туловища, про-являющейся в разной высоте надплечий, различном по-ложении лопаток как по высоте, так и по отношению к позвоночнику, к грудной стенке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57813" y="2643188"/>
            <a:ext cx="3357562" cy="571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Сутулость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57813" y="3500438"/>
            <a:ext cx="3357562" cy="571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Круглая спина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12302" y="4286250"/>
            <a:ext cx="3357562" cy="571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Кругловогнутая спина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57813" y="5143500"/>
            <a:ext cx="3357562" cy="571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Плоская спина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57813" y="6000750"/>
            <a:ext cx="3357562" cy="571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Плосковогнутая спина</a:t>
            </a:r>
          </a:p>
        </p:txBody>
      </p:sp>
      <p:sp>
        <p:nvSpPr>
          <p:cNvPr id="21" name="Левая круглая скобка 20"/>
          <p:cNvSpPr/>
          <p:nvPr/>
        </p:nvSpPr>
        <p:spPr>
          <a:xfrm>
            <a:off x="5000625" y="2786063"/>
            <a:ext cx="285750" cy="357187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endCxn id="16" idx="1"/>
          </p:cNvCxnSpPr>
          <p:nvPr/>
        </p:nvCxnSpPr>
        <p:spPr>
          <a:xfrm>
            <a:off x="5000625" y="3786188"/>
            <a:ext cx="357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1" idx="1"/>
            <a:endCxn id="17" idx="1"/>
          </p:cNvCxnSpPr>
          <p:nvPr/>
        </p:nvCxnSpPr>
        <p:spPr>
          <a:xfrm flipV="1">
            <a:off x="5000625" y="4572000"/>
            <a:ext cx="31167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>
            <a:off x="5000625" y="5429250"/>
            <a:ext cx="3571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4" idx="2"/>
            <a:endCxn id="14" idx="0"/>
          </p:cNvCxnSpPr>
          <p:nvPr/>
        </p:nvCxnSpPr>
        <p:spPr>
          <a:xfrm rot="5400000">
            <a:off x="1821657" y="2713831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4786312" y="2643188"/>
            <a:ext cx="428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18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резентація\Сутул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928688"/>
            <a:ext cx="3695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857250"/>
            <a:ext cx="4614863" cy="5500688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/>
              <a:t>Сутулость</a:t>
            </a:r>
            <a:r>
              <a:rPr lang="ru-RU" sz="2400" dirty="0" smtClean="0"/>
              <a:t> - нарушение осанки в основе которого лежит увеличение грудного кифоза с одновременным уменьшением поясничного лордоза. Шейный лордоз, как правило, укорочен и углублен вследствие того, что грудной кифоз распространяется до уровня 4-5 шейных позвонков. Надплечья приподняты. Плечевые суставы приведены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0104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резентація\круглая сп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571875"/>
            <a:ext cx="49339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88" y="714375"/>
            <a:ext cx="8501062" cy="3143250"/>
          </a:xfrm>
        </p:spPr>
        <p:txBody>
          <a:bodyPr>
            <a:normAutofit lnSpcReduction="10000"/>
          </a:bodyPr>
          <a:lstStyle/>
          <a:p>
            <a:pPr marL="274320" indent="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Круглая спина (тотальный кифоз)</a:t>
            </a:r>
            <a:r>
              <a:rPr lang="ru-RU" dirty="0" smtClean="0">
                <a:solidFill>
                  <a:schemeClr val="tx1"/>
                </a:solidFill>
              </a:rPr>
              <a:t> - нарушение осанки, связанное со значительным увеличением грудного кифоза и отсутствием поясничного лордоза. Для компенсации отклонения проекции общего центра масс кзади дети стоят и ходят на слегка согнутых ногах. Угол наклона таза уменьшен и это тоже способствует сгибательной установке бедра относительно средней линии тела. Голова наклонена вперед, надплечья приподняты, плечевые суставы приведены, грудь западает, руки свисают чуть впереди туловища.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252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071938" y="1143000"/>
            <a:ext cx="4614862" cy="5181600"/>
          </a:xfrm>
        </p:spPr>
        <p:txBody>
          <a:bodyPr>
            <a:normAutofit fontScale="92500" lnSpcReduction="10000"/>
          </a:bodyPr>
          <a:lstStyle/>
          <a:p>
            <a:pPr marL="274320" indent="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Кругловогнутая спина</a:t>
            </a:r>
            <a:r>
              <a:rPr lang="ru-RU" sz="2400" dirty="0" smtClean="0">
                <a:solidFill>
                  <a:schemeClr val="tx1"/>
                </a:solidFill>
              </a:rPr>
              <a:t> - нарушение осанки состоящее в увеличении всех физиологических изгибов позвоночника. Угол наклона таза увеличен. Ноги слегка согнуты или в положении легкого переразгибания в коленных суставах. Передняя брюшная стенка перерастянута, живот выступает, либо даже свисает. Надплечья приподняты, плечевые суставы приведены, голова бывает выдвинута вперед от средней линии тела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1267" name="Picture 2" descr="D:\Презентація\кругловогнут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3286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924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2046</Words>
  <Application>Microsoft Office PowerPoint</Application>
  <PresentationFormat>Экран (4:3)</PresentationFormat>
  <Paragraphs>139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Воздушный поток</vt:lpstr>
      <vt:lpstr>Правильная осанка-залог твоего здоровья.</vt:lpstr>
      <vt:lpstr>Презентация PowerPoint</vt:lpstr>
      <vt:lpstr>Презентация PowerPoint</vt:lpstr>
      <vt:lpstr>Осанка</vt:lpstr>
      <vt:lpstr>Осанка</vt:lpstr>
      <vt:lpstr>Виды нарушений осанки: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Сколиоз</vt:lpstr>
      <vt:lpstr>Проявления боковых искривлений позвоночника</vt:lpstr>
      <vt:lpstr>Причины сколиоза:</vt:lpstr>
      <vt:lpstr>Положение позвоночного столба</vt:lpstr>
      <vt:lpstr>Положение позвоночного столба</vt:lpstr>
      <vt:lpstr>  Меры профилактики</vt:lpstr>
      <vt:lpstr>Коррекция осанки</vt:lpstr>
      <vt:lpstr>Упражнения для формирования правильной осанки</vt:lpstr>
      <vt:lpstr>УПРАЖНЕНИЯ В ИСХОДНОМ ПОЛОЖЕНИИ СТОЯ</vt:lpstr>
      <vt:lpstr>Презентация PowerPoint</vt:lpstr>
      <vt:lpstr>Презентация PowerPoint</vt:lpstr>
      <vt:lpstr>Презентация PowerPoint</vt:lpstr>
      <vt:lpstr>Презентация PowerPoint</vt:lpstr>
      <vt:lpstr>  Упражнения для туловища</vt:lpstr>
      <vt:lpstr>Презентация PowerPoint</vt:lpstr>
      <vt:lpstr>Упражнения для формирования правильной осанки</vt:lpstr>
      <vt:lpstr>Презентация PowerPoint</vt:lpstr>
      <vt:lpstr>Презентация PowerPoint</vt:lpstr>
      <vt:lpstr>Презентация PowerPoint</vt:lpstr>
      <vt:lpstr>Упражнения для формирования правильной осанки</vt:lpstr>
      <vt:lpstr>УПРАЖНЕНИЯ В ИСХОДНОМ ПОЛОЖЕНИИ ЛЕЖА </vt:lpstr>
      <vt:lpstr>Презентация PowerPoint</vt:lpstr>
      <vt:lpstr>Презентация PowerPoint</vt:lpstr>
      <vt:lpstr>Презентация PowerPoint</vt:lpstr>
      <vt:lpstr>Упражнения для формирования правильной осанки</vt:lpstr>
      <vt:lpstr>Упражнения для формирования правильной осанки</vt:lpstr>
      <vt:lpstr>Упражнения для формирования правильной осанки</vt:lpstr>
      <vt:lpstr>Подвижные игры для профилактики нарушения осанки</vt:lpstr>
      <vt:lpstr>Подвижные игры для профилактики нарушения осанки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правильной осанки посредством игр и упражнений</dc:title>
  <dc:creator>user</dc:creator>
  <cp:lastModifiedBy>Степанов</cp:lastModifiedBy>
  <cp:revision>32</cp:revision>
  <dcterms:created xsi:type="dcterms:W3CDTF">2014-04-08T15:18:49Z</dcterms:created>
  <dcterms:modified xsi:type="dcterms:W3CDTF">2016-11-20T15:07:55Z</dcterms:modified>
</cp:coreProperties>
</file>