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9" r:id="rId3"/>
    <p:sldId id="277" r:id="rId4"/>
    <p:sldId id="270" r:id="rId5"/>
    <p:sldId id="271" r:id="rId6"/>
    <p:sldId id="272" r:id="rId7"/>
    <p:sldId id="278" r:id="rId8"/>
    <p:sldId id="280" r:id="rId9"/>
    <p:sldId id="281" r:id="rId10"/>
    <p:sldId id="274" r:id="rId11"/>
    <p:sldId id="275" r:id="rId12"/>
    <p:sldId id="276" r:id="rId13"/>
    <p:sldId id="258" r:id="rId14"/>
    <p:sldId id="260" r:id="rId15"/>
    <p:sldId id="259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82" r:id="rId24"/>
    <p:sldId id="283" r:id="rId25"/>
    <p:sldId id="284" r:id="rId26"/>
    <p:sldId id="285" r:id="rId27"/>
    <p:sldId id="26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69" d="100"/>
          <a:sy n="69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F6662-CC4D-400D-993A-479118DBADD1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C3208-33C7-49FF-AD74-7AEC9ECC83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02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C3208-33C7-49FF-AD74-7AEC9ECC833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5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МУНИЦИПАЛЬНОЕ БЮДЖЕТНОЕ УЧРЕЖДЕНИЕ</a:t>
            </a:r>
            <a:br>
              <a:rPr lang="ru-RU" b="1" dirty="0" smtClean="0"/>
            </a:br>
            <a:r>
              <a:rPr lang="ru-RU" b="1" dirty="0" smtClean="0"/>
              <a:t> ЦЕНТР СПОРТИВНОЙ ПОДГОТОВКИ </a:t>
            </a:r>
            <a:br>
              <a:rPr lang="ru-RU" b="1" dirty="0" smtClean="0"/>
            </a:br>
            <a:r>
              <a:rPr lang="ru-RU" b="1" dirty="0" smtClean="0"/>
              <a:t>«СПОРТ-АЛЬТАИР»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9012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подростков на организованный летний отдых;</a:t>
            </a:r>
            <a:br>
              <a:rPr lang="ru-RU" sz="3200" dirty="0" smtClean="0"/>
            </a:br>
            <a:r>
              <a:rPr lang="ru-RU" sz="3200" dirty="0" smtClean="0"/>
              <a:t>-модернизацией старых форм работы и введением новых;</a:t>
            </a:r>
            <a:br>
              <a:rPr lang="ru-RU" sz="3200" dirty="0" smtClean="0"/>
            </a:br>
            <a:r>
              <a:rPr lang="ru-RU" sz="3200" dirty="0" smtClean="0"/>
              <a:t>-приобретение знаний, умений, навыков в спортивной, интеллектуальной, творческой деятельности;</a:t>
            </a:r>
            <a:br>
              <a:rPr lang="ru-RU" sz="3200" dirty="0" smtClean="0"/>
            </a:br>
            <a:r>
              <a:rPr lang="ru-RU" sz="3200" dirty="0" smtClean="0"/>
              <a:t>-возможность войти в контакт со </a:t>
            </a:r>
            <a:r>
              <a:rPr lang="ru-RU" sz="3200" dirty="0">
                <a:solidFill>
                  <a:prstClr val="white"/>
                </a:solidFill>
              </a:rPr>
              <a:t>здоровыми </a:t>
            </a:r>
            <a:r>
              <a:rPr lang="ru-RU" sz="3200" dirty="0" smtClean="0">
                <a:solidFill>
                  <a:prstClr val="white"/>
                </a:solidFill>
              </a:rPr>
              <a:t>молодыми людьми </a:t>
            </a:r>
            <a:r>
              <a:rPr lang="ru-RU" sz="3200" dirty="0">
                <a:solidFill>
                  <a:prstClr val="white"/>
                </a:solidFill>
              </a:rPr>
              <a:t>для дальнейшей реабилитации в обществе;</a:t>
            </a:r>
            <a:br>
              <a:rPr lang="ru-RU" sz="3200" dirty="0">
                <a:solidFill>
                  <a:prstClr val="white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9784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Данная программа по своей направленности является комплексной, т.е. включает в себя разноплановую деятельность, объединяет различные направления оздоровления, отдыха и воспитания подростков и молодежи категорий ВОГ, ВОС, с ПОДА и нарушением интеллекта. </a:t>
            </a:r>
            <a:br>
              <a:rPr lang="ru-RU" sz="3200" dirty="0" smtClean="0"/>
            </a:br>
            <a:r>
              <a:rPr lang="ru-RU" sz="3200" dirty="0" smtClean="0"/>
              <a:t>Данная программа имеет цель и задачи, в ней указаны принципы на которые она опирается, описаны ожидаемые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61788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р</a:t>
            </a:r>
            <a:r>
              <a:rPr lang="ru-RU" sz="3200" dirty="0" smtClean="0"/>
              <a:t>езультаты.</a:t>
            </a:r>
            <a:br>
              <a:rPr lang="ru-RU" sz="3200" dirty="0" smtClean="0"/>
            </a:br>
            <a:r>
              <a:rPr lang="ru-RU" sz="3200" dirty="0" smtClean="0"/>
              <a:t>                      </a:t>
            </a:r>
            <a:r>
              <a:rPr lang="ru-RU" sz="3200" b="1" dirty="0" smtClean="0">
                <a:solidFill>
                  <a:prstClr val="white"/>
                </a:solidFill>
              </a:rPr>
              <a:t>ЦЕЛЬ </a:t>
            </a:r>
            <a:r>
              <a:rPr lang="ru-RU" sz="3200" b="1" dirty="0">
                <a:solidFill>
                  <a:prstClr val="white"/>
                </a:solidFill>
              </a:rPr>
              <a:t>ПРОГРАММЫ:</a:t>
            </a:r>
            <a:br>
              <a:rPr lang="ru-RU" sz="3200" b="1" dirty="0">
                <a:solidFill>
                  <a:prstClr val="white"/>
                </a:solidFill>
              </a:rPr>
            </a:br>
            <a:r>
              <a:rPr lang="ru-RU" sz="3200" dirty="0">
                <a:solidFill>
                  <a:prstClr val="white"/>
                </a:solidFill>
              </a:rPr>
              <a:t>-создать благоприятные условия для укрепления здоровья и организации досуга </a:t>
            </a:r>
            <a:r>
              <a:rPr lang="ru-RU" sz="3200" dirty="0" smtClean="0">
                <a:solidFill>
                  <a:prstClr val="white"/>
                </a:solidFill>
              </a:rPr>
              <a:t> подростков и  </a:t>
            </a:r>
            <a:r>
              <a:rPr lang="ru-RU" sz="3200" dirty="0">
                <a:solidFill>
                  <a:prstClr val="white"/>
                </a:solidFill>
              </a:rPr>
              <a:t>молодёжи с ограниченными возможностями во время летних каникул, социальная адаптация в обществе.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95891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976664"/>
          </a:xfrm>
        </p:spPr>
        <p:txBody>
          <a:bodyPr/>
          <a:lstStyle/>
          <a:p>
            <a:r>
              <a:rPr lang="ru-RU" sz="3200" dirty="0" smtClean="0"/>
              <a:t>                             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Проведение массовых физкультурно-оздоровительных мероприятий и спортивных праздников.</a:t>
            </a:r>
            <a:br>
              <a:rPr lang="ru-RU" sz="2400" dirty="0" smtClean="0"/>
            </a:br>
            <a:r>
              <a:rPr lang="ru-RU" sz="2400" dirty="0" smtClean="0"/>
              <a:t>2.Формирование культурного поведения, санитарно-гигиенической культуры.</a:t>
            </a:r>
            <a:br>
              <a:rPr lang="ru-RU" sz="2400" dirty="0" smtClean="0"/>
            </a:br>
            <a:r>
              <a:rPr lang="ru-RU" sz="2400" dirty="0" smtClean="0"/>
              <a:t>3. Создание благоприятных условий для укрепления здоровья молодых людей-инвалидов, использование окружающей природы в качестве источника оздоровления подростка.</a:t>
            </a:r>
            <a:br>
              <a:rPr lang="ru-RU" sz="2400" dirty="0" smtClean="0"/>
            </a:br>
            <a:r>
              <a:rPr lang="ru-RU" sz="2400" dirty="0" smtClean="0"/>
              <a:t>4. Организация среды, предоставляющей ребёнку возможность для самореализации на индивидуальном личностном потенциале.</a:t>
            </a:r>
            <a:br>
              <a:rPr lang="ru-RU" sz="2400" dirty="0" smtClean="0"/>
            </a:br>
            <a:r>
              <a:rPr lang="ru-RU" sz="2400" dirty="0" smtClean="0"/>
              <a:t>5. Организация витаминизации подростков и молодёжи с ограниченными возможностями.</a:t>
            </a:r>
            <a:br>
              <a:rPr lang="ru-RU" sz="2400" dirty="0" smtClean="0"/>
            </a:br>
            <a:r>
              <a:rPr lang="ru-RU" sz="2400" dirty="0" smtClean="0"/>
              <a:t>6. Формирование навыков общения и толерантности.</a:t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9151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4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5098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13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19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82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1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1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77072"/>
            <a:ext cx="7992888" cy="2354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tabLst>
                <a:tab pos="609600" algn="l"/>
              </a:tabLst>
            </a:pPr>
            <a:r>
              <a:rPr lang="ru-RU" sz="2400" dirty="0" smtClean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Программа летней спортивно-оздоровительной площадки</a:t>
            </a:r>
            <a:r>
              <a:rPr lang="ru-RU" sz="2400" dirty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/>
            </a:r>
            <a:br>
              <a:rPr lang="ru-RU" sz="2400" dirty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ru-RU" sz="2400" b="1" dirty="0">
                <a:solidFill>
                  <a:srgbClr val="0D0D0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0D0D0D"/>
                </a:solidFill>
                <a:effectLst/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ru-RU" sz="2400" dirty="0" smtClean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временного пребывания для подростков и молодежи с ограниченными возможностями и инвалидов ВОГ, ВОС, с ПОДА, с нарушением интеллекта</a:t>
            </a:r>
            <a:br>
              <a:rPr lang="ru-RU" sz="2400" dirty="0" smtClean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</a:br>
            <a:r>
              <a:rPr lang="ru-RU" sz="2400" b="1" dirty="0" smtClean="0">
                <a:solidFill>
                  <a:srgbClr val="0D0D0D"/>
                </a:solidFill>
                <a:effectLst/>
                <a:latin typeface="Calibri" pitchFamily="34" charset="0"/>
                <a:ea typeface="Calibri"/>
                <a:cs typeface="Calibri" pitchFamily="34" charset="0"/>
              </a:rPr>
              <a:t>«ПЛАНЕТА ЗДОРОВЬЯ»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5446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9984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28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663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20688"/>
            <a:ext cx="7543800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00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14950"/>
            <a:ext cx="7543800" cy="914400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br>
              <a:rPr lang="ru-RU" b="1" dirty="0" smtClean="0"/>
            </a:br>
            <a:r>
              <a:rPr lang="ru-RU" sz="3200" b="1" dirty="0" smtClean="0"/>
              <a:t>В ходе реализации данной программы ожидается: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-Укрепление </a:t>
            </a:r>
            <a:r>
              <a:rPr lang="ru-RU" sz="3200" dirty="0" smtClean="0"/>
              <a:t>физических и психологических сил детей, подростков и молодых людей с ограниченными возможностями, </a:t>
            </a:r>
            <a:r>
              <a:rPr lang="ru-RU" sz="3200" dirty="0" smtClean="0"/>
              <a:t>развитие организаторских </a:t>
            </a:r>
            <a:r>
              <a:rPr lang="ru-RU" sz="3200" dirty="0" smtClean="0"/>
              <a:t>качеств, </a:t>
            </a:r>
            <a:r>
              <a:rPr lang="ru-RU" sz="3200" dirty="0" smtClean="0"/>
              <a:t>приобретение новых  </a:t>
            </a:r>
            <a:r>
              <a:rPr lang="ru-RU" sz="3200" dirty="0" smtClean="0"/>
              <a:t>знаний, </a:t>
            </a:r>
            <a:r>
              <a:rPr lang="ru-RU" sz="3200" dirty="0" smtClean="0"/>
              <a:t>развитие творческих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8969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способностей.</a:t>
            </a:r>
            <a:br>
              <a:rPr lang="ru-RU" sz="3200" dirty="0" smtClean="0"/>
            </a:br>
            <a:r>
              <a:rPr lang="ru-RU" sz="3200" dirty="0" smtClean="0"/>
              <a:t>-Получение </a:t>
            </a:r>
            <a:r>
              <a:rPr lang="ru-RU" sz="3200" dirty="0" smtClean="0"/>
              <a:t>участниками смены умений и навыков  индивидуальной и коллективной творческой и трудовой деятельности, социальной активности.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3200" dirty="0" smtClean="0"/>
              <a:t>Развитие </a:t>
            </a:r>
            <a:r>
              <a:rPr lang="ru-RU" sz="3200" dirty="0" smtClean="0"/>
              <a:t>коммуникативных способностей и толерантности.</a:t>
            </a:r>
            <a:br>
              <a:rPr lang="ru-RU" sz="3200" dirty="0" smtClean="0"/>
            </a:br>
            <a:r>
              <a:rPr lang="ru-RU" sz="3200" dirty="0" smtClean="0"/>
              <a:t>Повышение творческой активности детей путем вовлечения их в социально-значимую деятельность.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-Расширение </a:t>
            </a:r>
            <a:r>
              <a:rPr lang="ru-RU" sz="3200" dirty="0" smtClean="0"/>
              <a:t>кругозора детей, подростков и молодых людей с ограниченными возможностями</a:t>
            </a:r>
            <a:br>
              <a:rPr lang="ru-RU" sz="3200" dirty="0" smtClean="0"/>
            </a:br>
            <a:r>
              <a:rPr lang="ru-RU" sz="3200" dirty="0" smtClean="0"/>
              <a:t>-Личностный </a:t>
            </a:r>
            <a:r>
              <a:rPr lang="ru-RU" sz="3200" dirty="0" smtClean="0"/>
              <a:t>рост участников смены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dirty="0" smtClean="0">
                <a:latin typeface="+mn-lt"/>
              </a:rPr>
              <a:t>Кадровые условия</a:t>
            </a:r>
            <a:r>
              <a:rPr lang="ru-RU" sz="3600" b="1" i="1" dirty="0" smtClean="0">
                <a:latin typeface="+mn-lt"/>
              </a:rPr>
              <a:t/>
            </a:r>
            <a:br>
              <a:rPr lang="ru-RU" sz="3600" b="1" i="1" dirty="0" smtClean="0">
                <a:latin typeface="+mn-lt"/>
              </a:rPr>
            </a:br>
            <a:r>
              <a:rPr lang="ru-RU" sz="3200" dirty="0" smtClean="0"/>
              <a:t>Участники</a:t>
            </a:r>
            <a:r>
              <a:rPr lang="ru-RU" sz="3200" dirty="0" smtClean="0"/>
              <a:t>, посещающие летнюю спортивно-оздоровительную площадку временного пребывания, формируются из числа подростков и молодых людей с </a:t>
            </a: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ограниченными </a:t>
            </a:r>
            <a:r>
              <a:rPr lang="ru-RU" sz="3200" dirty="0" smtClean="0"/>
              <a:t>возможностями категорий ВОГ, ВОС, с ПОДА с которыми в соответствии со штатным расписанием в реализации программы работают</a:t>
            </a:r>
            <a:r>
              <a:rPr lang="ru-RU" sz="3200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b="1" i="1" u="sng" dirty="0" smtClean="0"/>
              <a:t>Координаторы </a:t>
            </a:r>
            <a:r>
              <a:rPr lang="ru-RU" sz="4800" b="1" i="1" u="sng" dirty="0" smtClean="0"/>
              <a:t>смены: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-1 </a:t>
            </a:r>
            <a:r>
              <a:rPr lang="ru-RU" sz="3200" dirty="0" smtClean="0"/>
              <a:t>руководитель площадки (тренер-преподаватель по адаптивной физической культуре);</a:t>
            </a:r>
            <a:br>
              <a:rPr lang="ru-RU" sz="3200" dirty="0" smtClean="0"/>
            </a:br>
            <a:r>
              <a:rPr lang="ru-RU" sz="3200" dirty="0" smtClean="0"/>
              <a:t>-1 </a:t>
            </a:r>
            <a:r>
              <a:rPr lang="ru-RU" sz="3200" dirty="0" smtClean="0"/>
              <a:t>инструктор-методист;</a:t>
            </a:r>
            <a:br>
              <a:rPr lang="ru-RU" sz="3200" dirty="0" smtClean="0"/>
            </a:br>
            <a:r>
              <a:rPr lang="ru-RU" sz="3200" dirty="0" smtClean="0"/>
              <a:t>-1 </a:t>
            </a:r>
            <a:r>
              <a:rPr lang="ru-RU" sz="3200" dirty="0" smtClean="0"/>
              <a:t>медицинский работник;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76672"/>
            <a:ext cx="7543800" cy="3312368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27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>
                <a:solidFill>
                  <a:prstClr val="white"/>
                </a:solidFill>
              </a:rPr>
              <a:t>Теперь, когда мы научились летать по воздуху, как птицы, плавать под </a:t>
            </a:r>
            <a:r>
              <a:rPr lang="ru-RU" sz="3600" i="1" dirty="0">
                <a:solidFill>
                  <a:prstClr val="white"/>
                </a:solidFill>
              </a:rPr>
              <a:t>водой, </a:t>
            </a:r>
            <a:r>
              <a:rPr lang="ru-RU" sz="4000" i="1" dirty="0">
                <a:solidFill>
                  <a:prstClr val="white"/>
                </a:solidFill>
              </a:rPr>
              <a:t>как рыбы, нам не хватает только одного</a:t>
            </a:r>
            <a:r>
              <a:rPr lang="ru-RU" sz="4000" i="1" dirty="0" smtClean="0">
                <a:solidFill>
                  <a:prstClr val="white"/>
                </a:solidFill>
              </a:rPr>
              <a:t>: научиться жить на земле, как люди.</a:t>
            </a:r>
            <a:br>
              <a:rPr lang="ru-RU" sz="4000" i="1" dirty="0" smtClean="0">
                <a:solidFill>
                  <a:prstClr val="white"/>
                </a:solidFill>
              </a:rPr>
            </a:br>
            <a:r>
              <a:rPr lang="ru-RU" sz="4000" i="1" dirty="0" smtClean="0">
                <a:solidFill>
                  <a:prstClr val="white"/>
                </a:solidFill>
              </a:rPr>
              <a:t/>
            </a:r>
            <a:br>
              <a:rPr lang="ru-RU" sz="4000" i="1" dirty="0" smtClean="0">
                <a:solidFill>
                  <a:prstClr val="white"/>
                </a:solidFill>
              </a:rPr>
            </a:br>
            <a:r>
              <a:rPr lang="ru-RU" sz="4000" dirty="0" smtClean="0">
                <a:solidFill>
                  <a:prstClr val="white"/>
                </a:solidFill>
              </a:rPr>
              <a:t>Б. Шоу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19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условиях современной социально-экономической ситуации в стране все большую остроту приобретает проблема социализаци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подростков и молодежи с ограниченными  возможностями здоровья.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Проблемы социальной адаптации и реабилитации молодых людей с ограниченными возможностями решаются в условиях целенаправлен-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67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н</a:t>
            </a:r>
            <a:r>
              <a:rPr lang="ru-RU" sz="3600" dirty="0" err="1" smtClean="0"/>
              <a:t>ого</a:t>
            </a:r>
            <a:r>
              <a:rPr lang="ru-RU" sz="3600" dirty="0" smtClean="0"/>
              <a:t> социально-педагогического воздействия через их включение в доступные области бытовой, индивидуальной и общественно значимой деятельности с учетом личных интересов и возможностей молодых людей.</a:t>
            </a:r>
            <a:br>
              <a:rPr lang="ru-RU" sz="3600" dirty="0" smtClean="0"/>
            </a:br>
            <a:r>
              <a:rPr lang="ru-RU" sz="3600" dirty="0" smtClean="0"/>
              <a:t>      Нам всем необходимо осознать, что подростки и молодежь</a:t>
            </a:r>
            <a:r>
              <a:rPr lang="ru-RU" sz="3600" dirty="0"/>
              <a:t> </a:t>
            </a:r>
            <a:r>
              <a:rPr lang="ru-RU" sz="3600" dirty="0" smtClean="0"/>
              <a:t>с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4560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prstClr val="white"/>
                </a:solidFill>
              </a:rPr>
              <a:t/>
            </a:r>
            <a:br>
              <a:rPr lang="ru-RU" sz="3600" dirty="0" smtClean="0">
                <a:solidFill>
                  <a:prstClr val="white"/>
                </a:solidFill>
              </a:rPr>
            </a:br>
            <a:r>
              <a:rPr lang="ru-RU" sz="3600" dirty="0">
                <a:solidFill>
                  <a:prstClr val="white"/>
                </a:solidFill>
              </a:rPr>
              <a:t/>
            </a:r>
            <a:br>
              <a:rPr lang="ru-RU" sz="3600" dirty="0">
                <a:solidFill>
                  <a:prstClr val="white"/>
                </a:solidFill>
              </a:rPr>
            </a:br>
            <a:r>
              <a:rPr lang="ru-RU" sz="3600" dirty="0" smtClean="0">
                <a:solidFill>
                  <a:prstClr val="white"/>
                </a:solidFill>
              </a:rPr>
              <a:t/>
            </a:r>
            <a:br>
              <a:rPr lang="ru-RU" sz="3600" dirty="0" smtClean="0">
                <a:solidFill>
                  <a:prstClr val="white"/>
                </a:solidFill>
              </a:rPr>
            </a:br>
            <a:r>
              <a:rPr lang="ru-RU" sz="3600" dirty="0" smtClean="0">
                <a:solidFill>
                  <a:prstClr val="white"/>
                </a:solidFill>
              </a:rPr>
              <a:t>ограниченными </a:t>
            </a:r>
            <a:r>
              <a:rPr lang="ru-RU" sz="3600" dirty="0">
                <a:solidFill>
                  <a:prstClr val="white"/>
                </a:solidFill>
              </a:rPr>
              <a:t>возможностями-это такие же люди</a:t>
            </a:r>
            <a:r>
              <a:rPr lang="ru-RU" sz="3600" dirty="0" smtClean="0">
                <a:solidFill>
                  <a:prstClr val="white"/>
                </a:solidFill>
              </a:rPr>
              <a:t>, </a:t>
            </a:r>
            <a:r>
              <a:rPr lang="ru-RU" sz="3600" dirty="0" smtClean="0"/>
              <a:t>как и мы. И они абсолютно не нуждаются в сострадании—им необходимо понимание со стороны общества.          Ведь человек с ограниченными возможностями-это еще не значит умственно отсталый, зачастую это человек с богатым духовным и внутренним миром.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557653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 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Решение социальных проблем молодых людей с ограниченными возможностями, связанных с включением их в общество, может быть только комплексным, с участием органов управления социальной защиты населения, экономики, здравоохранения, культуры, образования, транспорта, строительства и архитектуры, а также в разработке единой, целостной системы социальной реабилитации. При комплексном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3032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white"/>
                </a:solidFill>
              </a:rPr>
              <a:t>взаимодействии </a:t>
            </a:r>
            <a:r>
              <a:rPr lang="ru-RU" sz="3200" dirty="0" smtClean="0">
                <a:solidFill>
                  <a:prstClr val="white"/>
                </a:solidFill>
              </a:rPr>
              <a:t>различных государственных </a:t>
            </a:r>
            <a:r>
              <a:rPr lang="ru-RU" sz="3200" dirty="0">
                <a:solidFill>
                  <a:prstClr val="white"/>
                </a:solidFill>
              </a:rPr>
              <a:t>и общественных структур можно достичь такого уровня </a:t>
            </a:r>
            <a:r>
              <a:rPr lang="ru-RU" sz="3200" dirty="0" smtClean="0">
                <a:solidFill>
                  <a:prstClr val="white"/>
                </a:solidFill>
              </a:rPr>
              <a:t>адаптации молодых людей с ограниченными возможностями, что они смогут в будущем трудиться и вносить свой посильный вклад в развитие экономики страны.</a:t>
            </a:r>
            <a:br>
              <a:rPr lang="ru-RU" sz="3200" dirty="0" smtClean="0">
                <a:solidFill>
                  <a:prstClr val="white"/>
                </a:solidFill>
              </a:rPr>
            </a:br>
            <a:r>
              <a:rPr lang="ru-RU" sz="3200" dirty="0">
                <a:solidFill>
                  <a:prstClr val="white"/>
                </a:solidFill>
              </a:rPr>
              <a:t> </a:t>
            </a:r>
            <a:r>
              <a:rPr lang="ru-RU" sz="3200" dirty="0" smtClean="0">
                <a:solidFill>
                  <a:prstClr val="white"/>
                </a:solidFill>
              </a:rPr>
              <a:t>    Мы предлагаем программу спортивно-оздоровительной площадки временного пребывания для подростков и молодежи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43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</a:t>
            </a:r>
            <a:r>
              <a:rPr lang="ru-RU" sz="3200" dirty="0" smtClean="0"/>
              <a:t>атегорий ВОГ, ВОС, с ПОДА и нарушением интеллекта, которая будет реализовываться в </a:t>
            </a:r>
            <a:r>
              <a:rPr lang="ru-RU" sz="3200" dirty="0" err="1" smtClean="0"/>
              <a:t>г.Мегионе</a:t>
            </a:r>
            <a:r>
              <a:rPr lang="ru-RU" sz="3200" dirty="0" smtClean="0"/>
              <a:t> на базе физкультурно-оздоровительного комплекса «Геолог»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Разработка данной программы организации летнего каникулярного отдыха, оздоровления молодых людей была вызвана:</a:t>
            </a:r>
            <a:br>
              <a:rPr lang="ru-RU" sz="3200" dirty="0" smtClean="0"/>
            </a:br>
            <a:r>
              <a:rPr lang="ru-RU" sz="3200" dirty="0">
                <a:solidFill>
                  <a:prstClr val="white"/>
                </a:solidFill>
              </a:rPr>
              <a:t>-повышением спроса родителей </a:t>
            </a:r>
            <a:r>
              <a:rPr lang="ru-RU" sz="3200" dirty="0" smtClean="0">
                <a:solidFill>
                  <a:prstClr val="white"/>
                </a:solidFill>
              </a:rPr>
              <a:t>и</a:t>
            </a:r>
            <a:r>
              <a:rPr lang="ru-RU" sz="3200" dirty="0">
                <a:solidFill>
                  <a:prstClr val="white"/>
                </a:solidFill>
              </a:rPr>
              <a:t/>
            </a:r>
            <a:br>
              <a:rPr lang="ru-RU" sz="3200" dirty="0">
                <a:solidFill>
                  <a:prstClr val="white"/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3737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213</Words>
  <Application>Microsoft Office PowerPoint</Application>
  <PresentationFormat>Экран (4:3)</PresentationFormat>
  <Paragraphs>19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МУНИЦИПАЛЬНОЕ БЮДЖЕТНОЕ УЧРЕЖДЕНИЕ  ЦЕНТР СПОРТИВНОЙ ПОДГОТОВКИ  «СПОРТ-АЛЬТАИР»</vt:lpstr>
      <vt:lpstr>Программа летней спортивно-оздоровительной площадки   временного пребывания для подростков и молодежи с ограниченными возможностями и инвалидов ВОГ, ВОС, с ПОДА, с нарушением интеллекта «ПЛАНЕТА ЗДОРОВЬЯ»</vt:lpstr>
      <vt:lpstr>Теперь, когда мы научились летать по воздуху, как птицы, плавать под водой, как рыбы, нам не хватает только одного: научиться жить на земле, как люди.  Б. Шоу</vt:lpstr>
      <vt:lpstr> В условиях современной социально-экономической ситуации в стране все большую остроту приобретает проблема социализации подростков и молодежи с ограниченными  возможностями здоровья.    Проблемы социальной адаптации и реабилитации молодых людей с ограниченными возможностями решаются в условиях целенаправлен-</vt:lpstr>
      <vt:lpstr>ного социально-педагогического воздействия через их включение в доступные области бытовой, индивидуальной и общественно значимой деятельности с учетом личных интересов и возможностей молодых людей.       Нам всем необходимо осознать, что подростки и молодежь с </vt:lpstr>
      <vt:lpstr>   ограниченными возможностями-это такие же люди, как и мы. И они абсолютно не нуждаются в сострадании—им необходимо понимание со стороны общества.          Ведь человек с ограниченными возможностями-это еще не значит умственно отсталый, зачастую это человек с богатым духовным и внутренним миром.</vt:lpstr>
      <vt:lpstr>   Решение социальных проблем молодых людей с ограниченными возможностями, связанных с включением их в общество, может быть только комплексным, с участием органов управления социальной защиты населения, экономики, здравоохранения, культуры, образования, транспорта, строительства и архитектуры, а также в разработке единой, целостной системы социальной реабилитации. При комплексном</vt:lpstr>
      <vt:lpstr>взаимодействии различных государственных и общественных структур можно достичь такого уровня адаптации молодых людей с ограниченными возможностями, что они смогут в будущем трудиться и вносить свой посильный вклад в развитие экономики страны.      Мы предлагаем программу спортивно-оздоровительной площадки временного пребывания для подростков и молодежи </vt:lpstr>
      <vt:lpstr>категорий ВОГ, ВОС, с ПОДА и нарушением интеллекта, которая будет реализовываться в г.Мегионе на базе физкультурно-оздоровительного комплекса «Геолог»     Разработка данной программы организации летнего каникулярного отдыха, оздоровления молодых людей была вызвана: -повышением спроса родителей и </vt:lpstr>
      <vt:lpstr>подростков на организованный летний отдых; -модернизацией старых форм работы и введением новых; -приобретение знаний, умений, навыков в спортивной, интеллектуальной, творческой деятельности; -возможность войти в контакт со здоровыми молодыми людьми для дальнейшей реабилитации в обществе; </vt:lpstr>
      <vt:lpstr>Данная программа по своей направленности является комплексной, т.е. включает в себя разноплановую деятельность, объединяет различные направления оздоровления, отдыха и воспитания подростков и молодежи категорий ВОГ, ВОС, с ПОДА и нарушением интеллекта.  Данная программа имеет цель и задачи, в ней указаны принципы на которые она опирается, описаны ожидаемые </vt:lpstr>
      <vt:lpstr>результаты.                       ЦЕЛЬ ПРОГРАММЫ: -создать благоприятные условия для укрепления здоровья и организации досуга  подростков и  молодёжи с ограниченными возможностями во время летних каникул, социальная адаптация в обществе.</vt:lpstr>
      <vt:lpstr>                              ЗАДАЧИ: 1. Проведение массовых физкультурно-оздоровительных мероприятий и спортивных праздников. 2.Формирование культурного поведения, санитарно-гигиенической культуры. 3. Создание благоприятных условий для укрепления здоровья молодых людей-инвалидов, использование окружающей природы в качестве источника оздоровления подростка. 4. Организация среды, предоставляющей ребёнку возможность для самореализации на индивидуальном личностном потенциале. 5. Организация витаминизации подростков и молодёжи с ограниченными возможностями. 6. Формирование навыков общения и толерантности.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ОЖИДАЕМЫЕ РЕЗУЛЬТАТЫ В ходе реализации данной программы ожидается:   -Укрепление физических и психологических сил детей, подростков и молодых людей с ограниченными возможностями, развитие организаторских качеств, приобретение новых  знаний, развитие творческих  </vt:lpstr>
      <vt:lpstr>способностей. -Получение участниками смены умений и навыков  индивидуальной и коллективной творческой и трудовой деятельности, социальной активности. -Развитие коммуникативных способностей и толерантности. Повышение творческой активности детей путем вовлечения их в социально-значимую деятельность. </vt:lpstr>
      <vt:lpstr>-Расширение кругозора детей, подростков и молодых людей с ограниченными возможностями -Личностный рост участников смены.  Кадровые условия Участники, посещающие летнюю спортивно-оздоровительную площадку временного пребывания, формируются из числа подростков и молодых людей с </vt:lpstr>
      <vt:lpstr> ограниченными возможностями категорий ВОГ, ВОС, с ПОДА с которыми в соответствии со штатным расписанием в реализации программы работают: Координаторы смены: -1 руководитель площадки (тренер-преподаватель по адаптивной физической культуре); -1 инструктор-методист; -1 медицинский работник; 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 ЦЕНТР СПОРТИВНОЙ ПОДГОТОВКИ  «СПОРТ-АЛЬТАИР»</dc:title>
  <dc:creator>Альтаир</dc:creator>
  <cp:lastModifiedBy>Евгения</cp:lastModifiedBy>
  <cp:revision>30</cp:revision>
  <dcterms:created xsi:type="dcterms:W3CDTF">2012-02-17T03:09:51Z</dcterms:created>
  <dcterms:modified xsi:type="dcterms:W3CDTF">2012-02-28T13:47:47Z</dcterms:modified>
</cp:coreProperties>
</file>